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5"/>
  </p:notesMasterIdLst>
  <p:sldIdLst>
    <p:sldId id="376" r:id="rId2"/>
    <p:sldId id="386" r:id="rId3"/>
    <p:sldId id="387" r:id="rId4"/>
    <p:sldId id="399" r:id="rId5"/>
    <p:sldId id="388" r:id="rId6"/>
    <p:sldId id="260" r:id="rId7"/>
    <p:sldId id="261" r:id="rId8"/>
    <p:sldId id="262" r:id="rId9"/>
    <p:sldId id="264" r:id="rId10"/>
    <p:sldId id="266" r:id="rId11"/>
    <p:sldId id="269" r:id="rId12"/>
    <p:sldId id="271" r:id="rId13"/>
    <p:sldId id="273" r:id="rId14"/>
    <p:sldId id="406" r:id="rId15"/>
    <p:sldId id="407" r:id="rId16"/>
    <p:sldId id="415" r:id="rId17"/>
    <p:sldId id="409" r:id="rId18"/>
    <p:sldId id="411" r:id="rId19"/>
    <p:sldId id="275" r:id="rId20"/>
    <p:sldId id="445" r:id="rId21"/>
    <p:sldId id="444" r:id="rId22"/>
    <p:sldId id="279" r:id="rId23"/>
    <p:sldId id="282" r:id="rId24"/>
    <p:sldId id="420" r:id="rId25"/>
    <p:sldId id="421" r:id="rId26"/>
    <p:sldId id="281" r:id="rId27"/>
    <p:sldId id="286" r:id="rId28"/>
    <p:sldId id="287" r:id="rId29"/>
    <p:sldId id="428" r:id="rId30"/>
    <p:sldId id="432" r:id="rId31"/>
    <p:sldId id="425" r:id="rId32"/>
    <p:sldId id="438" r:id="rId33"/>
    <p:sldId id="293" r:id="rId34"/>
    <p:sldId id="439" r:id="rId35"/>
    <p:sldId id="424" r:id="rId36"/>
    <p:sldId id="427" r:id="rId37"/>
    <p:sldId id="297" r:id="rId38"/>
    <p:sldId id="417" r:id="rId39"/>
    <p:sldId id="418" r:id="rId40"/>
    <p:sldId id="429" r:id="rId41"/>
    <p:sldId id="430" r:id="rId42"/>
    <p:sldId id="419" r:id="rId43"/>
    <p:sldId id="423" r:id="rId44"/>
    <p:sldId id="302" r:id="rId45"/>
    <p:sldId id="400" r:id="rId46"/>
    <p:sldId id="412" r:id="rId47"/>
    <p:sldId id="413" r:id="rId48"/>
    <p:sldId id="323" r:id="rId49"/>
    <p:sldId id="434" r:id="rId50"/>
    <p:sldId id="410" r:id="rId51"/>
    <p:sldId id="398" r:id="rId52"/>
    <p:sldId id="325" r:id="rId53"/>
    <p:sldId id="336" r:id="rId54"/>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8AA5AB-9A37-4D9A-8B79-ECD5D449032A}" v="34" dt="2025-12-22T05:36:04.442"/>
    <p1510:client id="{2A41C5BD-75F2-4B93-AE02-92438737AF25}" v="224" dt="2025-12-22T07:42:12.937"/>
    <p1510:client id="{819F2438-A5C7-453E-BE60-E6047D02E1F7}" v="70" dt="2025-12-22T06:17:31.658"/>
    <p1510:client id="{A872BEE6-212B-4443-A26E-6C7F05688D62}" v="35" dt="2025-12-21T21:10:40.109"/>
    <p1510:client id="{FA6639A9-0DD8-4CD6-A829-1C2CA3EA0BAC}" v="1" dt="2025-12-22T06:22:01.39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a:tcStyle>
        <a:tcBdr/>
        <a:fill>
          <a:solidFill>
            <a:srgbClr val="FFFFFF"/>
          </a:solidFill>
        </a:fill>
      </a:tcStyle>
    </a:band2H>
    <a:firstCo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a:tcStyle>
        <a:tcBdr/>
        <a:fill>
          <a:solidFill>
            <a:srgbClr val="E8EDF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700" autoAdjust="0"/>
  </p:normalViewPr>
  <p:slideViewPr>
    <p:cSldViewPr snapToGrid="0">
      <p:cViewPr varScale="1">
        <p:scale>
          <a:sx n="122" d="100"/>
          <a:sy n="122" d="100"/>
        </p:scale>
        <p:origin x="1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K Srijith" userId="b798b347-1556-436e-b228-0b02bae4aa46" providerId="ADAL" clId="{51C9FADA-EBAB-4523-BA1A-1987F1B5FE4D}"/>
    <pc:docChg chg="undo custSel addSld delSld modSld sldOrd">
      <pc:chgData name="P.K Srijith" userId="b798b347-1556-436e-b228-0b02bae4aa46" providerId="ADAL" clId="{51C9FADA-EBAB-4523-BA1A-1987F1B5FE4D}" dt="2025-12-22T07:47:00.104" v="672" actId="47"/>
      <pc:docMkLst>
        <pc:docMk/>
      </pc:docMkLst>
      <pc:sldChg chg="del">
        <pc:chgData name="P.K Srijith" userId="b798b347-1556-436e-b228-0b02bae4aa46" providerId="ADAL" clId="{51C9FADA-EBAB-4523-BA1A-1987F1B5FE4D}" dt="2025-12-22T06:18:41.918" v="0" actId="47"/>
        <pc:sldMkLst>
          <pc:docMk/>
          <pc:sldMk cId="0" sldId="263"/>
        </pc:sldMkLst>
      </pc:sldChg>
      <pc:sldChg chg="del">
        <pc:chgData name="P.K Srijith" userId="b798b347-1556-436e-b228-0b02bae4aa46" providerId="ADAL" clId="{51C9FADA-EBAB-4523-BA1A-1987F1B5FE4D}" dt="2025-12-22T06:18:44.933" v="1" actId="47"/>
        <pc:sldMkLst>
          <pc:docMk/>
          <pc:sldMk cId="0" sldId="265"/>
        </pc:sldMkLst>
      </pc:sldChg>
      <pc:sldChg chg="del">
        <pc:chgData name="P.K Srijith" userId="b798b347-1556-436e-b228-0b02bae4aa46" providerId="ADAL" clId="{51C9FADA-EBAB-4523-BA1A-1987F1B5FE4D}" dt="2025-12-22T06:18:47.144" v="2" actId="47"/>
        <pc:sldMkLst>
          <pc:docMk/>
          <pc:sldMk cId="0" sldId="267"/>
        </pc:sldMkLst>
      </pc:sldChg>
      <pc:sldChg chg="del">
        <pc:chgData name="P.K Srijith" userId="b798b347-1556-436e-b228-0b02bae4aa46" providerId="ADAL" clId="{51C9FADA-EBAB-4523-BA1A-1987F1B5FE4D}" dt="2025-12-22T06:18:52.927" v="3" actId="47"/>
        <pc:sldMkLst>
          <pc:docMk/>
          <pc:sldMk cId="0" sldId="268"/>
        </pc:sldMkLst>
      </pc:sldChg>
      <pc:sldChg chg="del">
        <pc:chgData name="P.K Srijith" userId="b798b347-1556-436e-b228-0b02bae4aa46" providerId="ADAL" clId="{51C9FADA-EBAB-4523-BA1A-1987F1B5FE4D}" dt="2025-12-22T06:18:59.878" v="4" actId="47"/>
        <pc:sldMkLst>
          <pc:docMk/>
          <pc:sldMk cId="0" sldId="270"/>
        </pc:sldMkLst>
      </pc:sldChg>
      <pc:sldChg chg="del">
        <pc:chgData name="P.K Srijith" userId="b798b347-1556-436e-b228-0b02bae4aa46" providerId="ADAL" clId="{51C9FADA-EBAB-4523-BA1A-1987F1B5FE4D}" dt="2025-12-22T06:19:09.599" v="7" actId="47"/>
        <pc:sldMkLst>
          <pc:docMk/>
          <pc:sldMk cId="0" sldId="272"/>
        </pc:sldMkLst>
      </pc:sldChg>
      <pc:sldChg chg="del">
        <pc:chgData name="P.K Srijith" userId="b798b347-1556-436e-b228-0b02bae4aa46" providerId="ADAL" clId="{51C9FADA-EBAB-4523-BA1A-1987F1B5FE4D}" dt="2025-12-22T06:19:11.566" v="8" actId="47"/>
        <pc:sldMkLst>
          <pc:docMk/>
          <pc:sldMk cId="0" sldId="274"/>
        </pc:sldMkLst>
      </pc:sldChg>
      <pc:sldChg chg="del">
        <pc:chgData name="P.K Srijith" userId="b798b347-1556-436e-b228-0b02bae4aa46" providerId="ADAL" clId="{51C9FADA-EBAB-4523-BA1A-1987F1B5FE4D}" dt="2025-12-22T06:19:13.874" v="9" actId="47"/>
        <pc:sldMkLst>
          <pc:docMk/>
          <pc:sldMk cId="0" sldId="276"/>
        </pc:sldMkLst>
      </pc:sldChg>
      <pc:sldChg chg="del">
        <pc:chgData name="P.K Srijith" userId="b798b347-1556-436e-b228-0b02bae4aa46" providerId="ADAL" clId="{51C9FADA-EBAB-4523-BA1A-1987F1B5FE4D}" dt="2025-12-22T06:19:26.028" v="10" actId="47"/>
        <pc:sldMkLst>
          <pc:docMk/>
          <pc:sldMk cId="0" sldId="277"/>
        </pc:sldMkLst>
      </pc:sldChg>
      <pc:sldChg chg="del">
        <pc:chgData name="P.K Srijith" userId="b798b347-1556-436e-b228-0b02bae4aa46" providerId="ADAL" clId="{51C9FADA-EBAB-4523-BA1A-1987F1B5FE4D}" dt="2025-12-22T06:19:33.317" v="11" actId="47"/>
        <pc:sldMkLst>
          <pc:docMk/>
          <pc:sldMk cId="0" sldId="278"/>
        </pc:sldMkLst>
      </pc:sldChg>
      <pc:sldChg chg="del">
        <pc:chgData name="P.K Srijith" userId="b798b347-1556-436e-b228-0b02bae4aa46" providerId="ADAL" clId="{51C9FADA-EBAB-4523-BA1A-1987F1B5FE4D}" dt="2025-12-22T06:19:50.568" v="15" actId="47"/>
        <pc:sldMkLst>
          <pc:docMk/>
          <pc:sldMk cId="0" sldId="280"/>
        </pc:sldMkLst>
      </pc:sldChg>
      <pc:sldChg chg="del">
        <pc:chgData name="P.K Srijith" userId="b798b347-1556-436e-b228-0b02bae4aa46" providerId="ADAL" clId="{51C9FADA-EBAB-4523-BA1A-1987F1B5FE4D}" dt="2025-12-22T06:19:42.414" v="12" actId="47"/>
        <pc:sldMkLst>
          <pc:docMk/>
          <pc:sldMk cId="0" sldId="284"/>
        </pc:sldMkLst>
      </pc:sldChg>
      <pc:sldChg chg="del">
        <pc:chgData name="P.K Srijith" userId="b798b347-1556-436e-b228-0b02bae4aa46" providerId="ADAL" clId="{51C9FADA-EBAB-4523-BA1A-1987F1B5FE4D}" dt="2025-12-22T06:19:44.022" v="13" actId="47"/>
        <pc:sldMkLst>
          <pc:docMk/>
          <pc:sldMk cId="0" sldId="285"/>
        </pc:sldMkLst>
      </pc:sldChg>
      <pc:sldChg chg="del">
        <pc:chgData name="P.K Srijith" userId="b798b347-1556-436e-b228-0b02bae4aa46" providerId="ADAL" clId="{51C9FADA-EBAB-4523-BA1A-1987F1B5FE4D}" dt="2025-12-22T06:19:54.372" v="16" actId="47"/>
        <pc:sldMkLst>
          <pc:docMk/>
          <pc:sldMk cId="0" sldId="288"/>
        </pc:sldMkLst>
      </pc:sldChg>
      <pc:sldChg chg="del">
        <pc:chgData name="P.K Srijith" userId="b798b347-1556-436e-b228-0b02bae4aa46" providerId="ADAL" clId="{51C9FADA-EBAB-4523-BA1A-1987F1B5FE4D}" dt="2025-12-22T06:19:55.785" v="17" actId="47"/>
        <pc:sldMkLst>
          <pc:docMk/>
          <pc:sldMk cId="0" sldId="289"/>
        </pc:sldMkLst>
      </pc:sldChg>
      <pc:sldChg chg="del">
        <pc:chgData name="P.K Srijith" userId="b798b347-1556-436e-b228-0b02bae4aa46" providerId="ADAL" clId="{51C9FADA-EBAB-4523-BA1A-1987F1B5FE4D}" dt="2025-12-22T06:19:58.459" v="18" actId="47"/>
        <pc:sldMkLst>
          <pc:docMk/>
          <pc:sldMk cId="0" sldId="290"/>
        </pc:sldMkLst>
      </pc:sldChg>
      <pc:sldChg chg="del">
        <pc:chgData name="P.K Srijith" userId="b798b347-1556-436e-b228-0b02bae4aa46" providerId="ADAL" clId="{51C9FADA-EBAB-4523-BA1A-1987F1B5FE4D}" dt="2025-12-22T06:20:00.075" v="19" actId="47"/>
        <pc:sldMkLst>
          <pc:docMk/>
          <pc:sldMk cId="0" sldId="291"/>
        </pc:sldMkLst>
      </pc:sldChg>
      <pc:sldChg chg="del">
        <pc:chgData name="P.K Srijith" userId="b798b347-1556-436e-b228-0b02bae4aa46" providerId="ADAL" clId="{51C9FADA-EBAB-4523-BA1A-1987F1B5FE4D}" dt="2025-12-22T06:20:13.504" v="20" actId="47"/>
        <pc:sldMkLst>
          <pc:docMk/>
          <pc:sldMk cId="0" sldId="292"/>
        </pc:sldMkLst>
      </pc:sldChg>
      <pc:sldChg chg="del">
        <pc:chgData name="P.K Srijith" userId="b798b347-1556-436e-b228-0b02bae4aa46" providerId="ADAL" clId="{51C9FADA-EBAB-4523-BA1A-1987F1B5FE4D}" dt="2025-12-22T06:20:25.270" v="21" actId="47"/>
        <pc:sldMkLst>
          <pc:docMk/>
          <pc:sldMk cId="0" sldId="294"/>
        </pc:sldMkLst>
      </pc:sldChg>
      <pc:sldChg chg="del">
        <pc:chgData name="P.K Srijith" userId="b798b347-1556-436e-b228-0b02bae4aa46" providerId="ADAL" clId="{51C9FADA-EBAB-4523-BA1A-1987F1B5FE4D}" dt="2025-12-22T06:20:35.261" v="25" actId="47"/>
        <pc:sldMkLst>
          <pc:docMk/>
          <pc:sldMk cId="0" sldId="295"/>
        </pc:sldMkLst>
      </pc:sldChg>
      <pc:sldChg chg="del">
        <pc:chgData name="P.K Srijith" userId="b798b347-1556-436e-b228-0b02bae4aa46" providerId="ADAL" clId="{51C9FADA-EBAB-4523-BA1A-1987F1B5FE4D}" dt="2025-12-22T06:20:37.228" v="26" actId="47"/>
        <pc:sldMkLst>
          <pc:docMk/>
          <pc:sldMk cId="0" sldId="296"/>
        </pc:sldMkLst>
      </pc:sldChg>
      <pc:sldChg chg="del">
        <pc:chgData name="P.K Srijith" userId="b798b347-1556-436e-b228-0b02bae4aa46" providerId="ADAL" clId="{51C9FADA-EBAB-4523-BA1A-1987F1B5FE4D}" dt="2025-12-22T06:20:40.475" v="27" actId="47"/>
        <pc:sldMkLst>
          <pc:docMk/>
          <pc:sldMk cId="0" sldId="298"/>
        </pc:sldMkLst>
      </pc:sldChg>
      <pc:sldChg chg="del">
        <pc:chgData name="P.K Srijith" userId="b798b347-1556-436e-b228-0b02bae4aa46" providerId="ADAL" clId="{51C9FADA-EBAB-4523-BA1A-1987F1B5FE4D}" dt="2025-12-22T06:21:19.458" v="28" actId="47"/>
        <pc:sldMkLst>
          <pc:docMk/>
          <pc:sldMk cId="0" sldId="299"/>
        </pc:sldMkLst>
      </pc:sldChg>
      <pc:sldChg chg="del">
        <pc:chgData name="P.K Srijith" userId="b798b347-1556-436e-b228-0b02bae4aa46" providerId="ADAL" clId="{51C9FADA-EBAB-4523-BA1A-1987F1B5FE4D}" dt="2025-12-22T06:21:25.170" v="29" actId="47"/>
        <pc:sldMkLst>
          <pc:docMk/>
          <pc:sldMk cId="0" sldId="300"/>
        </pc:sldMkLst>
      </pc:sldChg>
      <pc:sldChg chg="del">
        <pc:chgData name="P.K Srijith" userId="b798b347-1556-436e-b228-0b02bae4aa46" providerId="ADAL" clId="{51C9FADA-EBAB-4523-BA1A-1987F1B5FE4D}" dt="2025-12-22T07:32:15.587" v="599" actId="47"/>
        <pc:sldMkLst>
          <pc:docMk/>
          <pc:sldMk cId="0" sldId="301"/>
        </pc:sldMkLst>
      </pc:sldChg>
      <pc:sldChg chg="addSp delSp modSp mod">
        <pc:chgData name="P.K Srijith" userId="b798b347-1556-436e-b228-0b02bae4aa46" providerId="ADAL" clId="{51C9FADA-EBAB-4523-BA1A-1987F1B5FE4D}" dt="2025-12-22T07:32:00.057" v="598" actId="1076"/>
        <pc:sldMkLst>
          <pc:docMk/>
          <pc:sldMk cId="0" sldId="302"/>
        </pc:sldMkLst>
        <pc:spChg chg="add del mod">
          <ac:chgData name="P.K Srijith" userId="b798b347-1556-436e-b228-0b02bae4aa46" providerId="ADAL" clId="{51C9FADA-EBAB-4523-BA1A-1987F1B5FE4D}" dt="2025-12-22T06:54:45.909" v="161" actId="478"/>
          <ac:spMkLst>
            <pc:docMk/>
            <pc:sldMk cId="0" sldId="302"/>
            <ac:spMk id="2" creationId="{7943392F-F8BF-B3E6-C109-CC1B37A03FBA}"/>
          </ac:spMkLst>
        </pc:spChg>
        <pc:spChg chg="mod">
          <ac:chgData name="P.K Srijith" userId="b798b347-1556-436e-b228-0b02bae4aa46" providerId="ADAL" clId="{51C9FADA-EBAB-4523-BA1A-1987F1B5FE4D}" dt="2025-12-22T07:32:00.057" v="598" actId="1076"/>
          <ac:spMkLst>
            <pc:docMk/>
            <pc:sldMk cId="0" sldId="302"/>
            <ac:spMk id="478" creationId="{00000000-0000-0000-0000-000000000000}"/>
          </ac:spMkLst>
        </pc:spChg>
        <pc:spChg chg="mod">
          <ac:chgData name="P.K Srijith" userId="b798b347-1556-436e-b228-0b02bae4aa46" providerId="ADAL" clId="{51C9FADA-EBAB-4523-BA1A-1987F1B5FE4D}" dt="2025-12-22T07:31:52.753" v="597" actId="1076"/>
          <ac:spMkLst>
            <pc:docMk/>
            <pc:sldMk cId="0" sldId="302"/>
            <ac:spMk id="479" creationId="{00000000-0000-0000-0000-000000000000}"/>
          </ac:spMkLst>
        </pc:spChg>
        <pc:spChg chg="del mod">
          <ac:chgData name="P.K Srijith" userId="b798b347-1556-436e-b228-0b02bae4aa46" providerId="ADAL" clId="{51C9FADA-EBAB-4523-BA1A-1987F1B5FE4D}" dt="2025-12-22T06:56:41.367" v="177" actId="478"/>
          <ac:spMkLst>
            <pc:docMk/>
            <pc:sldMk cId="0" sldId="302"/>
            <ac:spMk id="480" creationId="{00000000-0000-0000-0000-000000000000}"/>
          </ac:spMkLst>
        </pc:spChg>
        <pc:spChg chg="del">
          <ac:chgData name="P.K Srijith" userId="b798b347-1556-436e-b228-0b02bae4aa46" providerId="ADAL" clId="{51C9FADA-EBAB-4523-BA1A-1987F1B5FE4D}" dt="2025-12-22T06:55:11.857" v="166" actId="478"/>
          <ac:spMkLst>
            <pc:docMk/>
            <pc:sldMk cId="0" sldId="302"/>
            <ac:spMk id="481" creationId="{00000000-0000-0000-0000-000000000000}"/>
          </ac:spMkLst>
        </pc:spChg>
        <pc:spChg chg="mod">
          <ac:chgData name="P.K Srijith" userId="b798b347-1556-436e-b228-0b02bae4aa46" providerId="ADAL" clId="{51C9FADA-EBAB-4523-BA1A-1987F1B5FE4D}" dt="2025-12-22T06:56:33.640" v="175" actId="1076"/>
          <ac:spMkLst>
            <pc:docMk/>
            <pc:sldMk cId="0" sldId="302"/>
            <ac:spMk id="482" creationId="{00000000-0000-0000-0000-000000000000}"/>
          </ac:spMkLst>
        </pc:spChg>
        <pc:picChg chg="add mod">
          <ac:chgData name="P.K Srijith" userId="b798b347-1556-436e-b228-0b02bae4aa46" providerId="ADAL" clId="{51C9FADA-EBAB-4523-BA1A-1987F1B5FE4D}" dt="2025-12-22T07:31:44.424" v="596" actId="14100"/>
          <ac:picMkLst>
            <pc:docMk/>
            <pc:sldMk cId="0" sldId="302"/>
            <ac:picMk id="4" creationId="{BF7D5C1E-7B97-AF30-1D45-DC7519C7E652}"/>
          </ac:picMkLst>
        </pc:picChg>
      </pc:sldChg>
      <pc:sldChg chg="del">
        <pc:chgData name="P.K Srijith" userId="b798b347-1556-436e-b228-0b02bae4aa46" providerId="ADAL" clId="{51C9FADA-EBAB-4523-BA1A-1987F1B5FE4D}" dt="2025-12-22T07:32:22.496" v="600" actId="47"/>
        <pc:sldMkLst>
          <pc:docMk/>
          <pc:sldMk cId="0" sldId="303"/>
        </pc:sldMkLst>
      </pc:sldChg>
      <pc:sldChg chg="del">
        <pc:chgData name="P.K Srijith" userId="b798b347-1556-436e-b228-0b02bae4aa46" providerId="ADAL" clId="{51C9FADA-EBAB-4523-BA1A-1987F1B5FE4D}" dt="2025-12-22T07:32:25.935" v="601" actId="47"/>
        <pc:sldMkLst>
          <pc:docMk/>
          <pc:sldMk cId="0" sldId="304"/>
        </pc:sldMkLst>
      </pc:sldChg>
      <pc:sldChg chg="del">
        <pc:chgData name="P.K Srijith" userId="b798b347-1556-436e-b228-0b02bae4aa46" providerId="ADAL" clId="{51C9FADA-EBAB-4523-BA1A-1987F1B5FE4D}" dt="2025-12-22T06:49:56.469" v="135" actId="47"/>
        <pc:sldMkLst>
          <pc:docMk/>
          <pc:sldMk cId="0" sldId="305"/>
        </pc:sldMkLst>
      </pc:sldChg>
      <pc:sldChg chg="del">
        <pc:chgData name="P.K Srijith" userId="b798b347-1556-436e-b228-0b02bae4aa46" providerId="ADAL" clId="{51C9FADA-EBAB-4523-BA1A-1987F1B5FE4D}" dt="2025-12-22T07:32:28.281" v="602" actId="47"/>
        <pc:sldMkLst>
          <pc:docMk/>
          <pc:sldMk cId="0" sldId="306"/>
        </pc:sldMkLst>
      </pc:sldChg>
      <pc:sldChg chg="del">
        <pc:chgData name="P.K Srijith" userId="b798b347-1556-436e-b228-0b02bae4aa46" providerId="ADAL" clId="{51C9FADA-EBAB-4523-BA1A-1987F1B5FE4D}" dt="2025-12-22T06:58:35.508" v="208" actId="47"/>
        <pc:sldMkLst>
          <pc:docMk/>
          <pc:sldMk cId="0" sldId="307"/>
        </pc:sldMkLst>
      </pc:sldChg>
      <pc:sldChg chg="del">
        <pc:chgData name="P.K Srijith" userId="b798b347-1556-436e-b228-0b02bae4aa46" providerId="ADAL" clId="{51C9FADA-EBAB-4523-BA1A-1987F1B5FE4D}" dt="2025-12-22T06:58:55.515" v="209" actId="47"/>
        <pc:sldMkLst>
          <pc:docMk/>
          <pc:sldMk cId="0" sldId="308"/>
        </pc:sldMkLst>
      </pc:sldChg>
      <pc:sldChg chg="del">
        <pc:chgData name="P.K Srijith" userId="b798b347-1556-436e-b228-0b02bae4aa46" providerId="ADAL" clId="{51C9FADA-EBAB-4523-BA1A-1987F1B5FE4D}" dt="2025-12-22T07:01:48.478" v="210" actId="47"/>
        <pc:sldMkLst>
          <pc:docMk/>
          <pc:sldMk cId="0" sldId="309"/>
        </pc:sldMkLst>
      </pc:sldChg>
      <pc:sldChg chg="del">
        <pc:chgData name="P.K Srijith" userId="b798b347-1556-436e-b228-0b02bae4aa46" providerId="ADAL" clId="{51C9FADA-EBAB-4523-BA1A-1987F1B5FE4D}" dt="2025-12-22T07:41:20.887" v="625" actId="47"/>
        <pc:sldMkLst>
          <pc:docMk/>
          <pc:sldMk cId="0" sldId="310"/>
        </pc:sldMkLst>
      </pc:sldChg>
      <pc:sldChg chg="del">
        <pc:chgData name="P.K Srijith" userId="b798b347-1556-436e-b228-0b02bae4aa46" providerId="ADAL" clId="{51C9FADA-EBAB-4523-BA1A-1987F1B5FE4D}" dt="2025-12-22T07:41:27.677" v="626" actId="47"/>
        <pc:sldMkLst>
          <pc:docMk/>
          <pc:sldMk cId="0" sldId="311"/>
        </pc:sldMkLst>
      </pc:sldChg>
      <pc:sldChg chg="del">
        <pc:chgData name="P.K Srijith" userId="b798b347-1556-436e-b228-0b02bae4aa46" providerId="ADAL" clId="{51C9FADA-EBAB-4523-BA1A-1987F1B5FE4D}" dt="2025-12-22T07:43:53.173" v="640" actId="47"/>
        <pc:sldMkLst>
          <pc:docMk/>
          <pc:sldMk cId="0" sldId="312"/>
        </pc:sldMkLst>
      </pc:sldChg>
      <pc:sldChg chg="del">
        <pc:chgData name="P.K Srijith" userId="b798b347-1556-436e-b228-0b02bae4aa46" providerId="ADAL" clId="{51C9FADA-EBAB-4523-BA1A-1987F1B5FE4D}" dt="2025-12-22T07:44:05.883" v="641" actId="47"/>
        <pc:sldMkLst>
          <pc:docMk/>
          <pc:sldMk cId="0" sldId="315"/>
        </pc:sldMkLst>
      </pc:sldChg>
      <pc:sldChg chg="del">
        <pc:chgData name="P.K Srijith" userId="b798b347-1556-436e-b228-0b02bae4aa46" providerId="ADAL" clId="{51C9FADA-EBAB-4523-BA1A-1987F1B5FE4D}" dt="2025-12-22T07:44:17.340" v="642" actId="47"/>
        <pc:sldMkLst>
          <pc:docMk/>
          <pc:sldMk cId="0" sldId="316"/>
        </pc:sldMkLst>
      </pc:sldChg>
      <pc:sldChg chg="del">
        <pc:chgData name="P.K Srijith" userId="b798b347-1556-436e-b228-0b02bae4aa46" providerId="ADAL" clId="{51C9FADA-EBAB-4523-BA1A-1987F1B5FE4D}" dt="2025-12-22T07:46:29.318" v="665" actId="47"/>
        <pc:sldMkLst>
          <pc:docMk/>
          <pc:sldMk cId="131817378" sldId="317"/>
        </pc:sldMkLst>
      </pc:sldChg>
      <pc:sldChg chg="del">
        <pc:chgData name="P.K Srijith" userId="b798b347-1556-436e-b228-0b02bae4aa46" providerId="ADAL" clId="{51C9FADA-EBAB-4523-BA1A-1987F1B5FE4D}" dt="2025-12-22T07:46:37.460" v="667" actId="47"/>
        <pc:sldMkLst>
          <pc:docMk/>
          <pc:sldMk cId="0" sldId="319"/>
        </pc:sldMkLst>
      </pc:sldChg>
      <pc:sldChg chg="del">
        <pc:chgData name="P.K Srijith" userId="b798b347-1556-436e-b228-0b02bae4aa46" providerId="ADAL" clId="{51C9FADA-EBAB-4523-BA1A-1987F1B5FE4D}" dt="2025-12-22T07:46:34.128" v="666" actId="47"/>
        <pc:sldMkLst>
          <pc:docMk/>
          <pc:sldMk cId="3601346046" sldId="320"/>
        </pc:sldMkLst>
      </pc:sldChg>
      <pc:sldChg chg="addSp delSp modSp mod">
        <pc:chgData name="P.K Srijith" userId="b798b347-1556-436e-b228-0b02bae4aa46" providerId="ADAL" clId="{51C9FADA-EBAB-4523-BA1A-1987F1B5FE4D}" dt="2025-12-22T07:27:32.465" v="591" actId="20577"/>
        <pc:sldMkLst>
          <pc:docMk/>
          <pc:sldMk cId="3493093776" sldId="323"/>
        </pc:sldMkLst>
        <pc:spChg chg="mod">
          <ac:chgData name="P.K Srijith" userId="b798b347-1556-436e-b228-0b02bae4aa46" providerId="ADAL" clId="{51C9FADA-EBAB-4523-BA1A-1987F1B5FE4D}" dt="2025-12-22T07:25:59.523" v="571" actId="20577"/>
          <ac:spMkLst>
            <pc:docMk/>
            <pc:sldMk cId="3493093776" sldId="323"/>
            <ac:spMk id="2" creationId="{F7F17311-9286-0C44-2D5E-78EDB49D3015}"/>
          </ac:spMkLst>
        </pc:spChg>
        <pc:spChg chg="mod">
          <ac:chgData name="P.K Srijith" userId="b798b347-1556-436e-b228-0b02bae4aa46" providerId="ADAL" clId="{51C9FADA-EBAB-4523-BA1A-1987F1B5FE4D}" dt="2025-12-22T07:26:16.139" v="576" actId="14100"/>
          <ac:spMkLst>
            <pc:docMk/>
            <pc:sldMk cId="3493093776" sldId="323"/>
            <ac:spMk id="3" creationId="{B27004BF-8A21-391A-F936-44797228A2D1}"/>
          </ac:spMkLst>
        </pc:spChg>
        <pc:spChg chg="del mod">
          <ac:chgData name="P.K Srijith" userId="b798b347-1556-436e-b228-0b02bae4aa46" providerId="ADAL" clId="{51C9FADA-EBAB-4523-BA1A-1987F1B5FE4D}" dt="2025-12-22T07:24:48.891" v="537" actId="478"/>
          <ac:spMkLst>
            <pc:docMk/>
            <pc:sldMk cId="3493093776" sldId="323"/>
            <ac:spMk id="5" creationId="{FFBB3B3C-D3CB-B504-39A0-75DEB21B90A9}"/>
          </ac:spMkLst>
        </pc:spChg>
        <pc:spChg chg="del">
          <ac:chgData name="P.K Srijith" userId="b798b347-1556-436e-b228-0b02bae4aa46" providerId="ADAL" clId="{51C9FADA-EBAB-4523-BA1A-1987F1B5FE4D}" dt="2025-12-22T07:24:45.232" v="536" actId="478"/>
          <ac:spMkLst>
            <pc:docMk/>
            <pc:sldMk cId="3493093776" sldId="323"/>
            <ac:spMk id="19" creationId="{F33BDDE2-9D8D-999A-F028-163293981788}"/>
          </ac:spMkLst>
        </pc:spChg>
        <pc:graphicFrameChg chg="add mod modGraphic">
          <ac:chgData name="P.K Srijith" userId="b798b347-1556-436e-b228-0b02bae4aa46" providerId="ADAL" clId="{51C9FADA-EBAB-4523-BA1A-1987F1B5FE4D}" dt="2025-12-22T07:27:32.465" v="591" actId="20577"/>
          <ac:graphicFrameMkLst>
            <pc:docMk/>
            <pc:sldMk cId="3493093776" sldId="323"/>
            <ac:graphicFrameMk id="4" creationId="{DB4FBA17-A006-DE4F-4AAE-A208ADF9E661}"/>
          </ac:graphicFrameMkLst>
        </pc:graphicFrameChg>
        <pc:picChg chg="del">
          <ac:chgData name="P.K Srijith" userId="b798b347-1556-436e-b228-0b02bae4aa46" providerId="ADAL" clId="{51C9FADA-EBAB-4523-BA1A-1987F1B5FE4D}" dt="2025-12-22T07:14:58.259" v="219" actId="478"/>
          <ac:picMkLst>
            <pc:docMk/>
            <pc:sldMk cId="3493093776" sldId="323"/>
            <ac:picMk id="8" creationId="{52E617D6-047B-C8B7-A770-1BBB83A66E31}"/>
          </ac:picMkLst>
        </pc:picChg>
        <pc:picChg chg="del">
          <ac:chgData name="P.K Srijith" userId="b798b347-1556-436e-b228-0b02bae4aa46" providerId="ADAL" clId="{51C9FADA-EBAB-4523-BA1A-1987F1B5FE4D}" dt="2025-12-22T07:14:57.255" v="218" actId="478"/>
          <ac:picMkLst>
            <pc:docMk/>
            <pc:sldMk cId="3493093776" sldId="323"/>
            <ac:picMk id="10" creationId="{4447643F-F255-F435-CD80-74CA5EC8D65E}"/>
          </ac:picMkLst>
        </pc:picChg>
        <pc:picChg chg="del">
          <ac:chgData name="P.K Srijith" userId="b798b347-1556-436e-b228-0b02bae4aa46" providerId="ADAL" clId="{51C9FADA-EBAB-4523-BA1A-1987F1B5FE4D}" dt="2025-12-22T07:24:51.683" v="538" actId="478"/>
          <ac:picMkLst>
            <pc:docMk/>
            <pc:sldMk cId="3493093776" sldId="323"/>
            <ac:picMk id="12" creationId="{3A013503-4FB2-DC6E-27CE-8DED3B7074C8}"/>
          </ac:picMkLst>
        </pc:picChg>
        <pc:picChg chg="del">
          <ac:chgData name="P.K Srijith" userId="b798b347-1556-436e-b228-0b02bae4aa46" providerId="ADAL" clId="{51C9FADA-EBAB-4523-BA1A-1987F1B5FE4D}" dt="2025-12-22T07:24:52.876" v="539" actId="478"/>
          <ac:picMkLst>
            <pc:docMk/>
            <pc:sldMk cId="3493093776" sldId="323"/>
            <ac:picMk id="16" creationId="{F2BDACD0-067A-37EC-126C-C39100BA24C0}"/>
          </ac:picMkLst>
        </pc:picChg>
      </pc:sldChg>
      <pc:sldChg chg="modSp mod ord">
        <pc:chgData name="P.K Srijith" userId="b798b347-1556-436e-b228-0b02bae4aa46" providerId="ADAL" clId="{51C9FADA-EBAB-4523-BA1A-1987F1B5FE4D}" dt="2025-12-22T07:39:13.530" v="619"/>
        <pc:sldMkLst>
          <pc:docMk/>
          <pc:sldMk cId="550782491" sldId="400"/>
        </pc:sldMkLst>
        <pc:spChg chg="mod">
          <ac:chgData name="P.K Srijith" userId="b798b347-1556-436e-b228-0b02bae4aa46" providerId="ADAL" clId="{51C9FADA-EBAB-4523-BA1A-1987F1B5FE4D}" dt="2025-12-22T07:35:00.198" v="605" actId="27636"/>
          <ac:spMkLst>
            <pc:docMk/>
            <pc:sldMk cId="550782491" sldId="400"/>
            <ac:spMk id="3" creationId="{3BBA9DCE-4852-D94B-D920-426A8B6624F0}"/>
          </ac:spMkLst>
        </pc:spChg>
        <pc:spChg chg="mod">
          <ac:chgData name="P.K Srijith" userId="b798b347-1556-436e-b228-0b02bae4aa46" providerId="ADAL" clId="{51C9FADA-EBAB-4523-BA1A-1987F1B5FE4D}" dt="2025-12-22T07:35:11.488" v="607" actId="1076"/>
          <ac:spMkLst>
            <pc:docMk/>
            <pc:sldMk cId="550782491" sldId="400"/>
            <ac:spMk id="5" creationId="{11BE4CE6-8E58-0F43-19DE-8A4B434E4EF9}"/>
          </ac:spMkLst>
        </pc:spChg>
      </pc:sldChg>
      <pc:sldChg chg="del">
        <pc:chgData name="P.K Srijith" userId="b798b347-1556-436e-b228-0b02bae4aa46" providerId="ADAL" clId="{51C9FADA-EBAB-4523-BA1A-1987F1B5FE4D}" dt="2025-12-22T07:29:39.757" v="592" actId="47"/>
        <pc:sldMkLst>
          <pc:docMk/>
          <pc:sldMk cId="1290068444" sldId="401"/>
        </pc:sldMkLst>
      </pc:sldChg>
      <pc:sldChg chg="modSp del mod">
        <pc:chgData name="P.K Srijith" userId="b798b347-1556-436e-b228-0b02bae4aa46" providerId="ADAL" clId="{51C9FADA-EBAB-4523-BA1A-1987F1B5FE4D}" dt="2025-12-22T07:33:05.458" v="603" actId="47"/>
        <pc:sldMkLst>
          <pc:docMk/>
          <pc:sldMk cId="745576007" sldId="402"/>
        </pc:sldMkLst>
        <pc:graphicFrameChg chg="modGraphic">
          <ac:chgData name="P.K Srijith" userId="b798b347-1556-436e-b228-0b02bae4aa46" providerId="ADAL" clId="{51C9FADA-EBAB-4523-BA1A-1987F1B5FE4D}" dt="2025-12-22T07:25:25.154" v="544" actId="122"/>
          <ac:graphicFrameMkLst>
            <pc:docMk/>
            <pc:sldMk cId="745576007" sldId="402"/>
            <ac:graphicFrameMk id="7" creationId="{F029AE67-B310-8103-6D09-9C25920D481A}"/>
          </ac:graphicFrameMkLst>
        </pc:graphicFrameChg>
      </pc:sldChg>
      <pc:sldChg chg="del">
        <pc:chgData name="P.K Srijith" userId="b798b347-1556-436e-b228-0b02bae4aa46" providerId="ADAL" clId="{51C9FADA-EBAB-4523-BA1A-1987F1B5FE4D}" dt="2025-12-22T06:19:02.936" v="5" actId="47"/>
        <pc:sldMkLst>
          <pc:docMk/>
          <pc:sldMk cId="1743506364" sldId="403"/>
        </pc:sldMkLst>
      </pc:sldChg>
      <pc:sldChg chg="del">
        <pc:chgData name="P.K Srijith" userId="b798b347-1556-436e-b228-0b02bae4aa46" providerId="ADAL" clId="{51C9FADA-EBAB-4523-BA1A-1987F1B5FE4D}" dt="2025-12-22T06:19:04.750" v="6" actId="47"/>
        <pc:sldMkLst>
          <pc:docMk/>
          <pc:sldMk cId="1944475562" sldId="405"/>
        </pc:sldMkLst>
      </pc:sldChg>
      <pc:sldChg chg="modSp del mod">
        <pc:chgData name="P.K Srijith" userId="b798b347-1556-436e-b228-0b02bae4aa46" providerId="ADAL" clId="{51C9FADA-EBAB-4523-BA1A-1987F1B5FE4D}" dt="2025-12-22T07:45:30.889" v="654" actId="47"/>
        <pc:sldMkLst>
          <pc:docMk/>
          <pc:sldMk cId="1453298499" sldId="408"/>
        </pc:sldMkLst>
        <pc:spChg chg="mod">
          <ac:chgData name="P.K Srijith" userId="b798b347-1556-436e-b228-0b02bae4aa46" providerId="ADAL" clId="{51C9FADA-EBAB-4523-BA1A-1987F1B5FE4D}" dt="2025-12-22T07:44:28.284" v="643" actId="1076"/>
          <ac:spMkLst>
            <pc:docMk/>
            <pc:sldMk cId="1453298499" sldId="408"/>
            <ac:spMk id="3" creationId="{FE1BD8D7-074F-0A10-1F3F-D99440CF7A5C}"/>
          </ac:spMkLst>
        </pc:spChg>
      </pc:sldChg>
      <pc:sldChg chg="modSp mod">
        <pc:chgData name="P.K Srijith" userId="b798b347-1556-436e-b228-0b02bae4aa46" providerId="ADAL" clId="{51C9FADA-EBAB-4523-BA1A-1987F1B5FE4D}" dt="2025-12-22T07:46:14.615" v="664" actId="20577"/>
        <pc:sldMkLst>
          <pc:docMk/>
          <pc:sldMk cId="1205802776" sldId="410"/>
        </pc:sldMkLst>
        <pc:spChg chg="mod">
          <ac:chgData name="P.K Srijith" userId="b798b347-1556-436e-b228-0b02bae4aa46" providerId="ADAL" clId="{51C9FADA-EBAB-4523-BA1A-1987F1B5FE4D}" dt="2025-12-22T07:46:14.615" v="664" actId="20577"/>
          <ac:spMkLst>
            <pc:docMk/>
            <pc:sldMk cId="1205802776" sldId="410"/>
            <ac:spMk id="3" creationId="{094D770F-0F20-75BC-3778-C7620D15C218}"/>
          </ac:spMkLst>
        </pc:spChg>
        <pc:spChg chg="mod">
          <ac:chgData name="P.K Srijith" userId="b798b347-1556-436e-b228-0b02bae4aa46" providerId="ADAL" clId="{51C9FADA-EBAB-4523-BA1A-1987F1B5FE4D}" dt="2025-12-22T07:46:07.640" v="660" actId="20577"/>
          <ac:spMkLst>
            <pc:docMk/>
            <pc:sldMk cId="1205802776" sldId="410"/>
            <ac:spMk id="5" creationId="{AF5213D0-4285-6746-73F2-757681846854}"/>
          </ac:spMkLst>
        </pc:spChg>
      </pc:sldChg>
      <pc:sldChg chg="addSp modSp mod ord">
        <pc:chgData name="P.K Srijith" userId="b798b347-1556-436e-b228-0b02bae4aa46" providerId="ADAL" clId="{51C9FADA-EBAB-4523-BA1A-1987F1B5FE4D}" dt="2025-12-22T07:43:24.083" v="639" actId="1076"/>
        <pc:sldMkLst>
          <pc:docMk/>
          <pc:sldMk cId="3050204905" sldId="412"/>
        </pc:sldMkLst>
        <pc:picChg chg="add mod">
          <ac:chgData name="P.K Srijith" userId="b798b347-1556-436e-b228-0b02bae4aa46" providerId="ADAL" clId="{51C9FADA-EBAB-4523-BA1A-1987F1B5FE4D}" dt="2025-12-22T07:43:18.729" v="638" actId="1076"/>
          <ac:picMkLst>
            <pc:docMk/>
            <pc:sldMk cId="3050204905" sldId="412"/>
            <ac:picMk id="2" creationId="{FB28B480-2DA3-AA07-D85B-1735012EDA4B}"/>
          </ac:picMkLst>
        </pc:picChg>
        <pc:picChg chg="mod">
          <ac:chgData name="P.K Srijith" userId="b798b347-1556-436e-b228-0b02bae4aa46" providerId="ADAL" clId="{51C9FADA-EBAB-4523-BA1A-1987F1B5FE4D}" dt="2025-12-22T07:43:24.083" v="639" actId="1076"/>
          <ac:picMkLst>
            <pc:docMk/>
            <pc:sldMk cId="3050204905" sldId="412"/>
            <ac:picMk id="3" creationId="{C2B270B0-B0F4-64C8-B93B-210AA9D8663F}"/>
          </ac:picMkLst>
        </pc:picChg>
        <pc:picChg chg="mod modCrop">
          <ac:chgData name="P.K Srijith" userId="b798b347-1556-436e-b228-0b02bae4aa46" providerId="ADAL" clId="{51C9FADA-EBAB-4523-BA1A-1987F1B5FE4D}" dt="2025-12-22T07:42:51.858" v="635" actId="1076"/>
          <ac:picMkLst>
            <pc:docMk/>
            <pc:sldMk cId="3050204905" sldId="412"/>
            <ac:picMk id="4" creationId="{0973671A-9F8B-0A61-14F4-46C9C7E3EC33}"/>
          </ac:picMkLst>
        </pc:picChg>
        <pc:picChg chg="mod">
          <ac:chgData name="P.K Srijith" userId="b798b347-1556-436e-b228-0b02bae4aa46" providerId="ADAL" clId="{51C9FADA-EBAB-4523-BA1A-1987F1B5FE4D}" dt="2025-12-22T07:42:06.876" v="628" actId="1076"/>
          <ac:picMkLst>
            <pc:docMk/>
            <pc:sldMk cId="3050204905" sldId="412"/>
            <ac:picMk id="5" creationId="{FEC3800D-4A2E-9D76-B9F9-3909750D5DFB}"/>
          </ac:picMkLst>
        </pc:picChg>
      </pc:sldChg>
      <pc:sldChg chg="ord">
        <pc:chgData name="P.K Srijith" userId="b798b347-1556-436e-b228-0b02bae4aa46" providerId="ADAL" clId="{51C9FADA-EBAB-4523-BA1A-1987F1B5FE4D}" dt="2025-12-22T07:41:10.732" v="624"/>
        <pc:sldMkLst>
          <pc:docMk/>
          <pc:sldMk cId="3683597421" sldId="413"/>
        </pc:sldMkLst>
      </pc:sldChg>
      <pc:sldChg chg="del">
        <pc:chgData name="P.K Srijith" userId="b798b347-1556-436e-b228-0b02bae4aa46" providerId="ADAL" clId="{51C9FADA-EBAB-4523-BA1A-1987F1B5FE4D}" dt="2025-12-22T07:39:47.325" v="620" actId="47"/>
        <pc:sldMkLst>
          <pc:docMk/>
          <pc:sldMk cId="458727116" sldId="414"/>
        </pc:sldMkLst>
      </pc:sldChg>
      <pc:sldChg chg="del">
        <pc:chgData name="P.K Srijith" userId="b798b347-1556-436e-b228-0b02bae4aa46" providerId="ADAL" clId="{51C9FADA-EBAB-4523-BA1A-1987F1B5FE4D}" dt="2025-12-22T06:19:47.930" v="14" actId="47"/>
        <pc:sldMkLst>
          <pc:docMk/>
          <pc:sldMk cId="1128838851" sldId="422"/>
        </pc:sldMkLst>
      </pc:sldChg>
      <pc:sldChg chg="del">
        <pc:chgData name="P.K Srijith" userId="b798b347-1556-436e-b228-0b02bae4aa46" providerId="ADAL" clId="{51C9FADA-EBAB-4523-BA1A-1987F1B5FE4D}" dt="2025-12-22T06:20:31.390" v="24" actId="47"/>
        <pc:sldMkLst>
          <pc:docMk/>
          <pc:sldMk cId="3558102753" sldId="431"/>
        </pc:sldMkLst>
      </pc:sldChg>
      <pc:sldChg chg="del">
        <pc:chgData name="P.K Srijith" userId="b798b347-1556-436e-b228-0b02bae4aa46" providerId="ADAL" clId="{51C9FADA-EBAB-4523-BA1A-1987F1B5FE4D}" dt="2025-12-22T07:46:41.478" v="668" actId="47"/>
        <pc:sldMkLst>
          <pc:docMk/>
          <pc:sldMk cId="3662694313" sldId="433"/>
        </pc:sldMkLst>
      </pc:sldChg>
      <pc:sldChg chg="addSp modSp mod">
        <pc:chgData name="P.K Srijith" userId="b798b347-1556-436e-b228-0b02bae4aa46" providerId="ADAL" clId="{51C9FADA-EBAB-4523-BA1A-1987F1B5FE4D}" dt="2025-12-22T07:45:23.882" v="653" actId="20577"/>
        <pc:sldMkLst>
          <pc:docMk/>
          <pc:sldMk cId="3513191328" sldId="434"/>
        </pc:sldMkLst>
        <pc:spChg chg="add mod">
          <ac:chgData name="P.K Srijith" userId="b798b347-1556-436e-b228-0b02bae4aa46" providerId="ADAL" clId="{51C9FADA-EBAB-4523-BA1A-1987F1B5FE4D}" dt="2025-12-22T07:45:23.882" v="653" actId="20577"/>
          <ac:spMkLst>
            <pc:docMk/>
            <pc:sldMk cId="3513191328" sldId="434"/>
            <ac:spMk id="3" creationId="{C4F5DEB3-5900-BCF5-60FF-F80C9CDB4BEA}"/>
          </ac:spMkLst>
        </pc:spChg>
        <pc:graphicFrameChg chg="mod">
          <ac:chgData name="P.K Srijith" userId="b798b347-1556-436e-b228-0b02bae4aa46" providerId="ADAL" clId="{51C9FADA-EBAB-4523-BA1A-1987F1B5FE4D}" dt="2025-12-22T07:44:58.412" v="644" actId="1076"/>
          <ac:graphicFrameMkLst>
            <pc:docMk/>
            <pc:sldMk cId="3513191328" sldId="434"/>
            <ac:graphicFrameMk id="5" creationId="{60CA8D6A-9E65-4204-2306-A16A9D2E4D85}"/>
          </ac:graphicFrameMkLst>
        </pc:graphicFrameChg>
      </pc:sldChg>
      <pc:sldChg chg="del">
        <pc:chgData name="P.K Srijith" userId="b798b347-1556-436e-b228-0b02bae4aa46" providerId="ADAL" clId="{51C9FADA-EBAB-4523-BA1A-1987F1B5FE4D}" dt="2025-12-22T06:20:27.256" v="22" actId="47"/>
        <pc:sldMkLst>
          <pc:docMk/>
          <pc:sldMk cId="1532247853" sldId="436"/>
        </pc:sldMkLst>
      </pc:sldChg>
      <pc:sldChg chg="del">
        <pc:chgData name="P.K Srijith" userId="b798b347-1556-436e-b228-0b02bae4aa46" providerId="ADAL" clId="{51C9FADA-EBAB-4523-BA1A-1987F1B5FE4D}" dt="2025-12-22T06:20:29.278" v="23" actId="47"/>
        <pc:sldMkLst>
          <pc:docMk/>
          <pc:sldMk cId="67415005" sldId="437"/>
        </pc:sldMkLst>
      </pc:sldChg>
      <pc:sldChg chg="del">
        <pc:chgData name="P.K Srijith" userId="b798b347-1556-436e-b228-0b02bae4aa46" providerId="ADAL" clId="{51C9FADA-EBAB-4523-BA1A-1987F1B5FE4D}" dt="2025-12-22T07:46:43.478" v="669" actId="47"/>
        <pc:sldMkLst>
          <pc:docMk/>
          <pc:sldMk cId="784434793" sldId="440"/>
        </pc:sldMkLst>
      </pc:sldChg>
      <pc:sldChg chg="del">
        <pc:chgData name="P.K Srijith" userId="b798b347-1556-436e-b228-0b02bae4aa46" providerId="ADAL" clId="{51C9FADA-EBAB-4523-BA1A-1987F1B5FE4D}" dt="2025-12-22T07:46:47.047" v="670" actId="47"/>
        <pc:sldMkLst>
          <pc:docMk/>
          <pc:sldMk cId="3049987841" sldId="441"/>
        </pc:sldMkLst>
      </pc:sldChg>
      <pc:sldChg chg="del">
        <pc:chgData name="P.K Srijith" userId="b798b347-1556-436e-b228-0b02bae4aa46" providerId="ADAL" clId="{51C9FADA-EBAB-4523-BA1A-1987F1B5FE4D}" dt="2025-12-22T07:47:00.104" v="672" actId="47"/>
        <pc:sldMkLst>
          <pc:docMk/>
          <pc:sldMk cId="599566337" sldId="442"/>
        </pc:sldMkLst>
      </pc:sldChg>
      <pc:sldChg chg="del">
        <pc:chgData name="P.K Srijith" userId="b798b347-1556-436e-b228-0b02bae4aa46" providerId="ADAL" clId="{51C9FADA-EBAB-4523-BA1A-1987F1B5FE4D}" dt="2025-12-22T07:46:52.297" v="671" actId="47"/>
        <pc:sldMkLst>
          <pc:docMk/>
          <pc:sldMk cId="2881163106" sldId="443"/>
        </pc:sldMkLst>
      </pc:sldChg>
      <pc:sldChg chg="addSp delSp modSp new del mod">
        <pc:chgData name="P.K Srijith" userId="b798b347-1556-436e-b228-0b02bae4aa46" providerId="ADAL" clId="{51C9FADA-EBAB-4523-BA1A-1987F1B5FE4D}" dt="2025-12-22T07:38:55.856" v="617" actId="47"/>
        <pc:sldMkLst>
          <pc:docMk/>
          <pc:sldMk cId="641893574" sldId="446"/>
        </pc:sldMkLst>
        <pc:spChg chg="del mod">
          <ac:chgData name="P.K Srijith" userId="b798b347-1556-436e-b228-0b02bae4aa46" providerId="ADAL" clId="{51C9FADA-EBAB-4523-BA1A-1987F1B5FE4D}" dt="2025-12-22T07:38:32.984" v="611" actId="478"/>
          <ac:spMkLst>
            <pc:docMk/>
            <pc:sldMk cId="641893574" sldId="446"/>
            <ac:spMk id="2" creationId="{3A2ADE7E-3E10-42A6-A749-BE708414799B}"/>
          </ac:spMkLst>
        </pc:spChg>
        <pc:spChg chg="del">
          <ac:chgData name="P.K Srijith" userId="b798b347-1556-436e-b228-0b02bae4aa46" providerId="ADAL" clId="{51C9FADA-EBAB-4523-BA1A-1987F1B5FE4D}" dt="2025-12-22T07:38:34.818" v="612" actId="478"/>
          <ac:spMkLst>
            <pc:docMk/>
            <pc:sldMk cId="641893574" sldId="446"/>
            <ac:spMk id="3" creationId="{9587CBDC-90E5-2949-A67D-BC02EC057F7F}"/>
          </ac:spMkLst>
        </pc:spChg>
        <pc:graphicFrameChg chg="add del mod">
          <ac:chgData name="P.K Srijith" userId="b798b347-1556-436e-b228-0b02bae4aa46" providerId="ADAL" clId="{51C9FADA-EBAB-4523-BA1A-1987F1B5FE4D}" dt="2025-12-22T07:38:40.122" v="613" actId="478"/>
          <ac:graphicFrameMkLst>
            <pc:docMk/>
            <pc:sldMk cId="641893574" sldId="446"/>
            <ac:graphicFrameMk id="4" creationId="{7B2F6F9D-9843-78DF-DE37-51EE604264C9}"/>
          </ac:graphicFrameMkLst>
        </pc:graphicFrameChg>
        <pc:graphicFrameChg chg="add del mod modGraphic">
          <ac:chgData name="P.K Srijith" userId="b798b347-1556-436e-b228-0b02bae4aa46" providerId="ADAL" clId="{51C9FADA-EBAB-4523-BA1A-1987F1B5FE4D}" dt="2025-12-22T07:38:49.751" v="616" actId="478"/>
          <ac:graphicFrameMkLst>
            <pc:docMk/>
            <pc:sldMk cId="641893574" sldId="446"/>
            <ac:graphicFrameMk id="5" creationId="{0C1DF00C-EAC5-1942-EEB3-0B35A6666BB0}"/>
          </ac:graphicFrameMkLst>
        </pc:graphicFrameChg>
      </pc:sldChg>
    </pc:docChg>
  </pc:docChgLst>
  <pc:docChgLst>
    <pc:chgData name="Dupati Srikar chandra" userId="1d44ffc9-068f-467a-8be5-4789802c16f7" providerId="ADAL" clId="{954F86BB-C4B5-4D0E-BA54-FD99EE0324E5}"/>
    <pc:docChg chg="modSld">
      <pc:chgData name="Dupati Srikar chandra" userId="1d44ffc9-068f-467a-8be5-4789802c16f7" providerId="ADAL" clId="{954F86BB-C4B5-4D0E-BA54-FD99EE0324E5}" dt="2025-12-22T06:22:01.399" v="0" actId="1076"/>
      <pc:docMkLst>
        <pc:docMk/>
      </pc:docMkLst>
      <pc:sldChg chg="modSp mod">
        <pc:chgData name="Dupati Srikar chandra" userId="1d44ffc9-068f-467a-8be5-4789802c16f7" providerId="ADAL" clId="{954F86BB-C4B5-4D0E-BA54-FD99EE0324E5}" dt="2025-12-22T06:22:01.399" v="0" actId="1076"/>
        <pc:sldMkLst>
          <pc:docMk/>
          <pc:sldMk cId="3683597421" sldId="413"/>
        </pc:sldMkLst>
        <pc:spChg chg="mod">
          <ac:chgData name="Dupati Srikar chandra" userId="1d44ffc9-068f-467a-8be5-4789802c16f7" providerId="ADAL" clId="{954F86BB-C4B5-4D0E-BA54-FD99EE0324E5}" dt="2025-12-22T06:22:01.399" v="0" actId="1076"/>
          <ac:spMkLst>
            <pc:docMk/>
            <pc:sldMk cId="3683597421" sldId="413"/>
            <ac:spMk id="2" creationId="{43A4625D-1D85-AFF3-1C23-0A67ED9161E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a2512cdf5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a2512cdf5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6" name="Google Shape;556;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0774a5c434_0_9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0774a5c434_0_9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aa4380483d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2" name="Google Shape;132;g3aa4380483d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xfrm>
            <a:off x="381000" y="685800"/>
            <a:ext cx="6096000" cy="3429000"/>
          </a:xfrm>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pPr>
              <a:lnSpc>
                <a:spcPct val="115000"/>
              </a:lnSpc>
              <a:spcBef>
                <a:spcPts val="1200"/>
              </a:spcBef>
              <a:defRPr sz="1100"/>
            </a:pPr>
            <a:r>
              <a:t>Replay also introduces </a:t>
            </a:r>
            <a:r>
              <a:rPr b="1"/>
              <a:t>semantic interference</a:t>
            </a:r>
            <a:r>
              <a:t>, and the model begins to shortcut to the </a:t>
            </a:r>
            <a:r>
              <a:rPr b="1"/>
              <a:t>lowest-effort interpretation</a:t>
            </a:r>
            <a:r>
              <a:t> to minimize conflicting gradients across tasks.</a:t>
            </a:r>
          </a:p>
          <a:p>
            <a:pPr>
              <a:lnSpc>
                <a:spcPct val="115000"/>
              </a:lnSpc>
              <a:spcBef>
                <a:spcPts val="1200"/>
              </a:spcBef>
              <a:defRPr sz="1100"/>
            </a:pPr>
            <a:r>
              <a:t>Even when there is </a:t>
            </a:r>
            <a:r>
              <a:rPr b="1"/>
              <a:t>no replay</a:t>
            </a:r>
            <a:r>
              <a:t>, instruction-tuned LLMs sometimes:</a:t>
            </a:r>
          </a:p>
          <a:p>
            <a:pPr marL="457200" indent="-298450">
              <a:lnSpc>
                <a:spcPct val="115000"/>
              </a:lnSpc>
              <a:spcBef>
                <a:spcPts val="1200"/>
              </a:spcBef>
              <a:buClr>
                <a:srgbClr val="000000"/>
              </a:buClr>
              <a:buSzPts val="1100"/>
              <a:buFont typeface="Arial"/>
              <a:buChar char="●"/>
              <a:defRPr sz="1100"/>
            </a:pPr>
            <a:r>
              <a:t>Follow </a:t>
            </a:r>
            <a:r>
              <a:rPr b="1"/>
              <a:t>only the primary verb</a:t>
            </a:r>
            <a:r>
              <a:t> ("translate")</a:t>
            </a:r>
            <a:br>
              <a:rPr/>
            </a:br>
            <a:endParaRPr/>
          </a:p>
          <a:p>
            <a:pPr marL="457200" indent="-298450">
              <a:lnSpc>
                <a:spcPct val="115000"/>
              </a:lnSpc>
              <a:buClr>
                <a:srgbClr val="000000"/>
              </a:buClr>
              <a:buSzPts val="1100"/>
              <a:buFont typeface="Arial"/>
              <a:buChar char="●"/>
              <a:defRPr sz="1100"/>
            </a:pPr>
            <a:r>
              <a:t>Ignore modifiers ("only output the noun", "keep the same format", etc.)</a:t>
            </a:r>
            <a:br>
              <a:rPr/>
            </a:br>
            <a:endParaRPr/>
          </a:p>
          <a:p>
            <a:pPr marL="457200" indent="-298450">
              <a:lnSpc>
                <a:spcPct val="115000"/>
              </a:lnSpc>
              <a:buClr>
                <a:srgbClr val="000000"/>
              </a:buClr>
              <a:buSzPts val="1100"/>
              <a:buFont typeface="Arial"/>
              <a:buChar char="●"/>
              <a:defRPr sz="1100"/>
            </a:pPr>
            <a:r>
              <a:t>Drop constraints ("in JSON", "limit to 3 sentences")</a:t>
            </a:r>
            <a:br>
              <a:rPr/>
            </a:br>
            <a:endParaRPr/>
          </a:p>
          <a:p>
            <a:pPr>
              <a:lnSpc>
                <a:spcPct val="115000"/>
              </a:lnSpc>
              <a:spcBef>
                <a:spcPts val="1200"/>
              </a:spcBef>
              <a:defRPr sz="1100"/>
            </a:pPr>
            <a:r>
              <a:t>This happens because:</a:t>
            </a:r>
          </a:p>
          <a:p>
            <a:pPr marL="457200" indent="-298450">
              <a:lnSpc>
                <a:spcPct val="115000"/>
              </a:lnSpc>
              <a:spcBef>
                <a:spcPts val="1200"/>
              </a:spcBef>
              <a:buClr>
                <a:srgbClr val="000000"/>
              </a:buClr>
              <a:buSzPts val="1100"/>
              <a:buFont typeface="Arial"/>
              <a:buChar char="●"/>
              <a:defRPr sz="1100"/>
            </a:pPr>
            <a:r>
              <a:t>Many instruction datasets are </a:t>
            </a:r>
            <a:r>
              <a:rPr b="1"/>
              <a:t>imbalanced</a:t>
            </a:r>
            <a:r>
              <a:t>: simple tasks are far more frequent than complex multi-constraint ones.</a:t>
            </a:r>
          </a:p>
          <a:p>
            <a:pPr>
              <a:lnSpc>
                <a:spcPct val="115000"/>
              </a:lnSpc>
              <a:spcBef>
                <a:spcPts val="1200"/>
              </a:spcBef>
              <a:defRPr sz="1100"/>
            </a:pPr>
            <a:r>
              <a:t>In continual learning, especially with </a:t>
            </a:r>
            <a:r>
              <a:rPr b="1"/>
              <a:t>naïve replay</a:t>
            </a:r>
            <a:r>
              <a:t>, the problem becomes </a:t>
            </a:r>
            <a:r>
              <a:rPr b="1"/>
              <a:t>more pronounced</a:t>
            </a:r>
            <a:r>
              <a:t>.</a:t>
            </a:r>
          </a:p>
          <a:p>
            <a:pPr>
              <a:lnSpc>
                <a:spcPct val="115000"/>
              </a:lnSpc>
              <a:spcBef>
                <a:spcPts val="1200"/>
              </a:spcBef>
              <a:defRPr sz="1100"/>
            </a:pPr>
            <a:r>
              <a:t>Why?</a:t>
            </a:r>
          </a:p>
          <a:p>
            <a:pPr>
              <a:lnSpc>
                <a:spcPct val="115000"/>
              </a:lnSpc>
              <a:spcBef>
                <a:spcPts val="1200"/>
              </a:spcBef>
              <a:defRPr sz="1100"/>
            </a:pPr>
            <a:r>
              <a:t>Because replay tends to:</a:t>
            </a:r>
          </a:p>
          <a:p>
            <a:pPr marL="457200" indent="-298450">
              <a:lnSpc>
                <a:spcPct val="115000"/>
              </a:lnSpc>
              <a:spcBef>
                <a:spcPts val="1200"/>
              </a:spcBef>
              <a:buClr>
                <a:srgbClr val="000000"/>
              </a:buClr>
              <a:buSzPts val="1100"/>
              <a:buFont typeface="Arial"/>
              <a:buChar char="●"/>
              <a:defRPr sz="1100"/>
            </a:pPr>
            <a:r>
              <a:t>Sample old examples </a:t>
            </a:r>
            <a:r>
              <a:rPr b="1"/>
              <a:t>uniformly</a:t>
            </a:r>
            <a:br>
              <a:rPr b="1"/>
            </a:br>
            <a:endParaRPr b="1"/>
          </a:p>
          <a:p>
            <a:pPr marL="457200" indent="-298450">
              <a:lnSpc>
                <a:spcPct val="115000"/>
              </a:lnSpc>
              <a:buClr>
                <a:srgbClr val="000000"/>
              </a:buClr>
              <a:buSzPts val="1100"/>
              <a:buFont typeface="Arial"/>
              <a:buChar char="●"/>
              <a:defRPr sz="1100"/>
            </a:pPr>
            <a:r>
              <a:t>Replay </a:t>
            </a:r>
            <a:r>
              <a:rPr b="1"/>
              <a:t>simpler instructions more often than complex ones</a:t>
            </a:r>
            <a:br>
              <a:rPr b="1"/>
            </a:br>
            <a:endParaRPr b="1"/>
          </a:p>
          <a:p>
            <a:pPr marL="457200" indent="-298450">
              <a:lnSpc>
                <a:spcPct val="115000"/>
              </a:lnSpc>
              <a:buClr>
                <a:srgbClr val="000000"/>
              </a:buClr>
              <a:buSzPts val="1100"/>
              <a:buFont typeface="Arial"/>
              <a:buChar char="●"/>
              <a:defRPr sz="1100"/>
            </a:pPr>
            <a:r>
              <a:t>Compress the memory of past domains due to limited capacity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F1702-DA87-E635-D3DF-5462DDD80417}"/>
            </a:ext>
          </a:extLst>
        </p:cNvPr>
        <p:cNvGrpSpPr/>
        <p:nvPr/>
      </p:nvGrpSpPr>
      <p:grpSpPr>
        <a:xfrm>
          <a:off x="0" y="0"/>
          <a:ext cx="0" cy="0"/>
          <a:chOff x="0" y="0"/>
          <a:chExt cx="0" cy="0"/>
        </a:xfrm>
      </p:grpSpPr>
      <p:sp>
        <p:nvSpPr>
          <p:cNvPr id="381" name="Shape 381">
            <a:extLst>
              <a:ext uri="{FF2B5EF4-FFF2-40B4-BE49-F238E27FC236}">
                <a16:creationId xmlns:a16="http://schemas.microsoft.com/office/drawing/2014/main" id="{1DEBD8CB-4622-12E2-BEC8-B5B97DD46DBC}"/>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382" name="Shape 382">
            <a:extLst>
              <a:ext uri="{FF2B5EF4-FFF2-40B4-BE49-F238E27FC236}">
                <a16:creationId xmlns:a16="http://schemas.microsoft.com/office/drawing/2014/main" id="{98E8B8C1-4952-4028-73CD-D120B6F72DA5}"/>
              </a:ext>
            </a:extLst>
          </p:cNvPr>
          <p:cNvSpPr>
            <a:spLocks noGrp="1"/>
          </p:cNvSpPr>
          <p:nvPr>
            <p:ph type="body" sz="quarter" idx="1"/>
          </p:nvPr>
        </p:nvSpPr>
        <p:spPr>
          <a:prstGeom prst="rect">
            <a:avLst/>
          </a:prstGeom>
        </p:spPr>
        <p:txBody>
          <a:bodyPr/>
          <a:lstStyle/>
          <a:p>
            <a:pPr>
              <a:lnSpc>
                <a:spcPct val="115000"/>
              </a:lnSpc>
              <a:spcBef>
                <a:spcPts val="1200"/>
              </a:spcBef>
              <a:defRPr sz="1100"/>
            </a:pPr>
            <a:r>
              <a:t>Replay also introduces </a:t>
            </a:r>
            <a:r>
              <a:rPr b="1"/>
              <a:t>semantic interference</a:t>
            </a:r>
            <a:r>
              <a:t>, and the model begins to shortcut to the </a:t>
            </a:r>
            <a:r>
              <a:rPr b="1"/>
              <a:t>lowest-effort interpretation</a:t>
            </a:r>
            <a:r>
              <a:t> to minimize conflicting gradients across tasks.</a:t>
            </a:r>
          </a:p>
          <a:p>
            <a:pPr>
              <a:lnSpc>
                <a:spcPct val="115000"/>
              </a:lnSpc>
              <a:spcBef>
                <a:spcPts val="1200"/>
              </a:spcBef>
              <a:defRPr sz="1100"/>
            </a:pPr>
            <a:r>
              <a:t>Even when there is </a:t>
            </a:r>
            <a:r>
              <a:rPr b="1"/>
              <a:t>no replay</a:t>
            </a:r>
            <a:r>
              <a:t>, instruction-tuned LLMs sometimes:</a:t>
            </a:r>
          </a:p>
          <a:p>
            <a:pPr marL="457200" indent="-298450">
              <a:lnSpc>
                <a:spcPct val="115000"/>
              </a:lnSpc>
              <a:spcBef>
                <a:spcPts val="1200"/>
              </a:spcBef>
              <a:buClr>
                <a:srgbClr val="000000"/>
              </a:buClr>
              <a:buSzPts val="1100"/>
              <a:buFont typeface="Arial"/>
              <a:buChar char="●"/>
              <a:defRPr sz="1100"/>
            </a:pPr>
            <a:r>
              <a:t>Follow </a:t>
            </a:r>
            <a:r>
              <a:rPr b="1"/>
              <a:t>only the primary verb</a:t>
            </a:r>
            <a:r>
              <a:t> ("translate")</a:t>
            </a:r>
            <a:br>
              <a:rPr/>
            </a:br>
            <a:endParaRPr/>
          </a:p>
          <a:p>
            <a:pPr marL="457200" indent="-298450">
              <a:lnSpc>
                <a:spcPct val="115000"/>
              </a:lnSpc>
              <a:buClr>
                <a:srgbClr val="000000"/>
              </a:buClr>
              <a:buSzPts val="1100"/>
              <a:buFont typeface="Arial"/>
              <a:buChar char="●"/>
              <a:defRPr sz="1100"/>
            </a:pPr>
            <a:r>
              <a:t>Ignore modifiers ("only output the noun", "keep the same format", etc.)</a:t>
            </a:r>
            <a:br>
              <a:rPr/>
            </a:br>
            <a:endParaRPr/>
          </a:p>
          <a:p>
            <a:pPr marL="457200" indent="-298450">
              <a:lnSpc>
                <a:spcPct val="115000"/>
              </a:lnSpc>
              <a:buClr>
                <a:srgbClr val="000000"/>
              </a:buClr>
              <a:buSzPts val="1100"/>
              <a:buFont typeface="Arial"/>
              <a:buChar char="●"/>
              <a:defRPr sz="1100"/>
            </a:pPr>
            <a:r>
              <a:t>Drop constraints ("in JSON", "limit to 3 sentences")</a:t>
            </a:r>
            <a:br>
              <a:rPr/>
            </a:br>
            <a:endParaRPr/>
          </a:p>
          <a:p>
            <a:pPr>
              <a:lnSpc>
                <a:spcPct val="115000"/>
              </a:lnSpc>
              <a:spcBef>
                <a:spcPts val="1200"/>
              </a:spcBef>
              <a:defRPr sz="1100"/>
            </a:pPr>
            <a:r>
              <a:t>This happens because:</a:t>
            </a:r>
          </a:p>
          <a:p>
            <a:pPr marL="457200" indent="-298450">
              <a:lnSpc>
                <a:spcPct val="115000"/>
              </a:lnSpc>
              <a:spcBef>
                <a:spcPts val="1200"/>
              </a:spcBef>
              <a:buClr>
                <a:srgbClr val="000000"/>
              </a:buClr>
              <a:buSzPts val="1100"/>
              <a:buFont typeface="Arial"/>
              <a:buChar char="●"/>
              <a:defRPr sz="1100"/>
            </a:pPr>
            <a:r>
              <a:t>Many instruction datasets are </a:t>
            </a:r>
            <a:r>
              <a:rPr b="1"/>
              <a:t>imbalanced</a:t>
            </a:r>
            <a:r>
              <a:t>: simple tasks are far more frequent than complex multi-constraint ones.</a:t>
            </a:r>
          </a:p>
          <a:p>
            <a:pPr>
              <a:lnSpc>
                <a:spcPct val="115000"/>
              </a:lnSpc>
              <a:spcBef>
                <a:spcPts val="1200"/>
              </a:spcBef>
              <a:defRPr sz="1100"/>
            </a:pPr>
            <a:r>
              <a:t>In continual learning, especially with </a:t>
            </a:r>
            <a:r>
              <a:rPr b="1"/>
              <a:t>naïve replay</a:t>
            </a:r>
            <a:r>
              <a:t>, the problem becomes </a:t>
            </a:r>
            <a:r>
              <a:rPr b="1"/>
              <a:t>more pronounced</a:t>
            </a:r>
            <a:r>
              <a:t>.</a:t>
            </a:r>
          </a:p>
          <a:p>
            <a:pPr>
              <a:lnSpc>
                <a:spcPct val="115000"/>
              </a:lnSpc>
              <a:spcBef>
                <a:spcPts val="1200"/>
              </a:spcBef>
              <a:defRPr sz="1100"/>
            </a:pPr>
            <a:r>
              <a:t>Why?</a:t>
            </a:r>
          </a:p>
          <a:p>
            <a:pPr>
              <a:lnSpc>
                <a:spcPct val="115000"/>
              </a:lnSpc>
              <a:spcBef>
                <a:spcPts val="1200"/>
              </a:spcBef>
              <a:defRPr sz="1100"/>
            </a:pPr>
            <a:r>
              <a:t>Because replay tends to:</a:t>
            </a:r>
          </a:p>
          <a:p>
            <a:pPr marL="457200" indent="-298450">
              <a:lnSpc>
                <a:spcPct val="115000"/>
              </a:lnSpc>
              <a:spcBef>
                <a:spcPts val="1200"/>
              </a:spcBef>
              <a:buClr>
                <a:srgbClr val="000000"/>
              </a:buClr>
              <a:buSzPts val="1100"/>
              <a:buFont typeface="Arial"/>
              <a:buChar char="●"/>
              <a:defRPr sz="1100"/>
            </a:pPr>
            <a:r>
              <a:t>Sample old examples </a:t>
            </a:r>
            <a:r>
              <a:rPr b="1"/>
              <a:t>uniformly</a:t>
            </a:r>
            <a:br>
              <a:rPr b="1"/>
            </a:br>
            <a:endParaRPr b="1"/>
          </a:p>
          <a:p>
            <a:pPr marL="457200" indent="-298450">
              <a:lnSpc>
                <a:spcPct val="115000"/>
              </a:lnSpc>
              <a:buClr>
                <a:srgbClr val="000000"/>
              </a:buClr>
              <a:buSzPts val="1100"/>
              <a:buFont typeface="Arial"/>
              <a:buChar char="●"/>
              <a:defRPr sz="1100"/>
            </a:pPr>
            <a:r>
              <a:t>Replay </a:t>
            </a:r>
            <a:r>
              <a:rPr b="1"/>
              <a:t>simpler instructions more often than complex ones</a:t>
            </a:r>
            <a:br>
              <a:rPr b="1"/>
            </a:br>
            <a:endParaRPr b="1"/>
          </a:p>
          <a:p>
            <a:pPr marL="457200" indent="-298450">
              <a:lnSpc>
                <a:spcPct val="115000"/>
              </a:lnSpc>
              <a:buClr>
                <a:srgbClr val="000000"/>
              </a:buClr>
              <a:buSzPts val="1100"/>
              <a:buFont typeface="Arial"/>
              <a:buChar char="●"/>
              <a:defRPr sz="1100"/>
            </a:pPr>
            <a:r>
              <a:t>Compress the memory of past domains due to limited capacity</a:t>
            </a:r>
          </a:p>
        </p:txBody>
      </p:sp>
    </p:spTree>
    <p:extLst>
      <p:ext uri="{BB962C8B-B14F-4D97-AF65-F5344CB8AC3E}">
        <p14:creationId xmlns:p14="http://schemas.microsoft.com/office/powerpoint/2010/main" val="253332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While retraining or finetuning can edit a model’s predictions, doing this frequently is often too computationally expensive. </a:t>
            </a:r>
            <a:r>
              <a:rPr lang="en-US" err="1"/>
              <a:t>LLaMA</a:t>
            </a:r>
            <a:r>
              <a:rPr lang="en-US"/>
              <a:t> [40], for instance, was trained for 21 days on 2,048 A100 GPUs, costing over $2.4M and emitting over 1,000 tons of CO2.</a:t>
            </a:r>
          </a:p>
        </p:txBody>
      </p:sp>
    </p:spTree>
    <p:extLst>
      <p:ext uri="{BB962C8B-B14F-4D97-AF65-F5344CB8AC3E}">
        <p14:creationId xmlns:p14="http://schemas.microsoft.com/office/powerpoint/2010/main" val="1204818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[74] uses hidden activations of the language model as a “key” to activate updated parameters only when input 𝑥0 resembles updated sample pairs; [280] improves this approach’s efficiency by integrating </a:t>
            </a:r>
            <a:r>
              <a:rPr lang="en-US" err="1"/>
              <a:t>LoRA</a:t>
            </a:r>
            <a:r>
              <a:rPr lang="en-US"/>
              <a:t> [86]; [45] augments the LLM with an external episodic memory, modeling CMR as an ongoing memory refresh’ </a:t>
            </a:r>
          </a:p>
          <a:p>
            <a:r>
              <a:rPr lang="en-US"/>
              <a:t>T. </a:t>
            </a:r>
            <a:r>
              <a:rPr lang="en-US" err="1"/>
              <a:t>Hartvigsen</a:t>
            </a:r>
            <a:r>
              <a:rPr lang="en-US"/>
              <a:t>, S. </a:t>
            </a:r>
            <a:r>
              <a:rPr lang="en-US" err="1"/>
              <a:t>Sankaranarayanan</a:t>
            </a:r>
            <a:r>
              <a:rPr lang="en-US"/>
              <a:t>, H. </a:t>
            </a:r>
            <a:r>
              <a:rPr lang="en-US" err="1"/>
              <a:t>Palangi</a:t>
            </a:r>
            <a:r>
              <a:rPr lang="en-US"/>
              <a:t>, Y. Kim, and M. </a:t>
            </a:r>
            <a:r>
              <a:rPr lang="en-US" err="1"/>
              <a:t>Ghassemi</a:t>
            </a:r>
            <a:r>
              <a:rPr lang="en-US"/>
              <a:t>. Aging with grace: Lifelong model editing with discrete key-value adaptors. In Advances in Neural Information Processing Systems, 2023.</a:t>
            </a:r>
          </a:p>
          <a:p>
            <a:r>
              <a:rPr lang="en-US"/>
              <a:t>L. Yu, Q. Chen, J. Zhou, and L. He. Melo: Enhancing model editing with neuron-indexed dynamic lora. </a:t>
            </a:r>
            <a:r>
              <a:rPr lang="en-US" err="1"/>
              <a:t>arXiv</a:t>
            </a:r>
            <a:r>
              <a:rPr lang="en-US"/>
              <a:t> preprint arXiv:2312.11795, 2023.</a:t>
            </a:r>
          </a:p>
          <a:p>
            <a:endParaRPr lang="en-US"/>
          </a:p>
        </p:txBody>
      </p:sp>
    </p:spTree>
    <p:extLst>
      <p:ext uri="{BB962C8B-B14F-4D97-AF65-F5344CB8AC3E}">
        <p14:creationId xmlns:p14="http://schemas.microsoft.com/office/powerpoint/2010/main" val="4019681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DD611-2F59-A9FF-9E00-5DAE41C19F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E51175-4BED-A33A-4824-63A37B3C98C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816548F-B180-4681-9DEC-000ABEE7F821}"/>
              </a:ext>
            </a:extLst>
          </p:cNvPr>
          <p:cNvSpPr>
            <a:spLocks noGrp="1"/>
          </p:cNvSpPr>
          <p:nvPr>
            <p:ph type="body" idx="1"/>
          </p:nvPr>
        </p:nvSpPr>
        <p:spPr/>
        <p:txBody>
          <a:bodyPr/>
          <a:lstStyle/>
          <a:p>
            <a:r>
              <a:rPr lang="en-US"/>
              <a:t>, [74] uses hidden activations of the language model as a “key” to activate updated parameters only when input 𝑥0 resembles updated sample pairs; [280] improves this approach’s efficiency by integrating </a:t>
            </a:r>
            <a:r>
              <a:rPr lang="en-US" err="1"/>
              <a:t>LoRA</a:t>
            </a:r>
            <a:r>
              <a:rPr lang="en-US"/>
              <a:t> [86]; [45] augments the LLM with an external episodic memory, modeling CMR as an ongoing memory refresh’ </a:t>
            </a:r>
          </a:p>
          <a:p>
            <a:r>
              <a:rPr lang="en-US"/>
              <a:t>T. </a:t>
            </a:r>
            <a:r>
              <a:rPr lang="en-US" err="1"/>
              <a:t>Hartvigsen</a:t>
            </a:r>
            <a:r>
              <a:rPr lang="en-US"/>
              <a:t>, S. </a:t>
            </a:r>
            <a:r>
              <a:rPr lang="en-US" err="1"/>
              <a:t>Sankaranarayanan</a:t>
            </a:r>
            <a:r>
              <a:rPr lang="en-US"/>
              <a:t>, H. </a:t>
            </a:r>
            <a:r>
              <a:rPr lang="en-US" err="1"/>
              <a:t>Palangi</a:t>
            </a:r>
            <a:r>
              <a:rPr lang="en-US"/>
              <a:t>, Y. Kim, and M. </a:t>
            </a:r>
            <a:r>
              <a:rPr lang="en-US" err="1"/>
              <a:t>Ghassemi</a:t>
            </a:r>
            <a:r>
              <a:rPr lang="en-US"/>
              <a:t>. Aging with grace: Lifelong model editing with discrete key-value adaptors. In Advances in Neural Information Processing Systems, 2023.</a:t>
            </a:r>
          </a:p>
          <a:p>
            <a:r>
              <a:rPr lang="en-US"/>
              <a:t>L. Yu, Q. Chen, J. Zhou, and L. He. Melo: Enhancing model editing with neuron-indexed dynamic lora. </a:t>
            </a:r>
            <a:r>
              <a:rPr lang="en-US" err="1"/>
              <a:t>arXiv</a:t>
            </a:r>
            <a:r>
              <a:rPr lang="en-US"/>
              <a:t> preprint arXiv:2312.11795, 2023.</a:t>
            </a:r>
          </a:p>
          <a:p>
            <a:endParaRPr lang="en-US"/>
          </a:p>
        </p:txBody>
      </p:sp>
    </p:spTree>
    <p:extLst>
      <p:ext uri="{BB962C8B-B14F-4D97-AF65-F5344CB8AC3E}">
        <p14:creationId xmlns:p14="http://schemas.microsoft.com/office/powerpoint/2010/main" val="2184964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6193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11708" y="744574"/>
            <a:ext cx="8520601" cy="2052601"/>
          </a:xfrm>
          <a:prstGeom prst="rect">
            <a:avLst/>
          </a:prstGeom>
        </p:spPr>
        <p:txBody>
          <a:bodyPr anchor="b"/>
          <a:lstStyle>
            <a:lvl1pPr algn="ctr">
              <a:defRPr sz="5200"/>
            </a:lvl1pPr>
          </a:lstStyle>
          <a:p>
            <a:r>
              <a:t>Title Text</a:t>
            </a:r>
          </a:p>
        </p:txBody>
      </p:sp>
      <p:sp>
        <p:nvSpPr>
          <p:cNvPr id="12" name="Body Level One…"/>
          <p:cNvSpPr txBox="1">
            <a:spLocks noGrp="1"/>
          </p:cNvSpPr>
          <p:nvPr>
            <p:ph type="body" sz="quarter" idx="1"/>
          </p:nvPr>
        </p:nvSpPr>
        <p:spPr>
          <a:xfrm>
            <a:off x="311699" y="2834125"/>
            <a:ext cx="8520602" cy="7926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xx%"/>
          <p:cNvSpPr txBox="1">
            <a:spLocks noGrp="1"/>
          </p:cNvSpPr>
          <p:nvPr>
            <p:ph type="title" hasCustomPrompt="1"/>
          </p:nvPr>
        </p:nvSpPr>
        <p:spPr>
          <a:xfrm>
            <a:off x="311699" y="1106125"/>
            <a:ext cx="8520602" cy="1963500"/>
          </a:xfrm>
          <a:prstGeom prst="rect">
            <a:avLst/>
          </a:prstGeom>
        </p:spPr>
        <p:txBody>
          <a:bodyPr anchor="b"/>
          <a:lstStyle>
            <a:lvl1pPr algn="ctr">
              <a:defRPr sz="12000"/>
            </a:lvl1pPr>
          </a:lstStyle>
          <a:p>
            <a:r>
              <a:t>xx%</a:t>
            </a:r>
          </a:p>
        </p:txBody>
      </p:sp>
      <p:sp>
        <p:nvSpPr>
          <p:cNvPr id="92" name="Body Level One…"/>
          <p:cNvSpPr txBox="1">
            <a:spLocks noGrp="1"/>
          </p:cNvSpPr>
          <p:nvPr>
            <p:ph type="body" sz="half" idx="1"/>
          </p:nvPr>
        </p:nvSpPr>
        <p:spPr>
          <a:xfrm>
            <a:off x="311699" y="3152225"/>
            <a:ext cx="8520602" cy="13008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7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2"/>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0" name="Google Shape;20;p7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7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3040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11699" y="2150849"/>
            <a:ext cx="8520602" cy="841801"/>
          </a:xfrm>
          <a:prstGeom prst="rect">
            <a:avLst/>
          </a:prstGeom>
        </p:spPr>
        <p:txBody>
          <a:bodyPr anchor="ctr"/>
          <a:lstStyle>
            <a:lvl1pPr algn="ctr">
              <a:defRPr sz="3600"/>
            </a:lvl1pPr>
          </a:lstStyle>
          <a:p>
            <a:r>
              <a:t>Title Text</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39" name="Google Shape;23;p5"/>
          <p:cNvSpPr txBox="1">
            <a:spLocks noGrp="1"/>
          </p:cNvSpPr>
          <p:nvPr>
            <p:ph type="body" sz="half" idx="21"/>
          </p:nvPr>
        </p:nvSpPr>
        <p:spPr>
          <a:xfrm>
            <a:off x="4832399" y="1152475"/>
            <a:ext cx="3999902" cy="3416400"/>
          </a:xfrm>
          <a:prstGeom prst="rect">
            <a:avLst/>
          </a:prstGeom>
        </p:spPr>
        <p:txBody>
          <a:bodyPr/>
          <a:lstStyle/>
          <a:p>
            <a:pPr indent="-317500">
              <a:buSzPts val="1400"/>
              <a:defRPr sz="1400"/>
            </a:pPr>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Title Text"/>
          <p:cNvSpPr txBox="1">
            <a:spLocks noGrp="1"/>
          </p:cNvSpPr>
          <p:nvPr>
            <p:ph type="title"/>
          </p:nvPr>
        </p:nvSpPr>
        <p:spPr>
          <a:xfrm>
            <a:off x="311699" y="555600"/>
            <a:ext cx="2808001" cy="755700"/>
          </a:xfrm>
          <a:prstGeom prst="rect">
            <a:avLst/>
          </a:prstGeom>
        </p:spPr>
        <p:txBody>
          <a:bodyPr anchor="b"/>
          <a:lstStyle>
            <a:lvl1pPr>
              <a:defRPr sz="2400"/>
            </a:lvl1pPr>
          </a:lstStyle>
          <a:p>
            <a:r>
              <a:t>Title Text</a:t>
            </a:r>
          </a:p>
        </p:txBody>
      </p:sp>
      <p:sp>
        <p:nvSpPr>
          <p:cNvPr id="56" name="Body Level One…"/>
          <p:cNvSpPr txBox="1">
            <a:spLocks noGrp="1"/>
          </p:cNvSpPr>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490250" y="450149"/>
            <a:ext cx="6367801" cy="4090801"/>
          </a:xfrm>
          <a:prstGeom prst="rect">
            <a:avLst/>
          </a:prstGeom>
        </p:spPr>
        <p:txBody>
          <a:bodyPr anchor="ctr"/>
          <a:lstStyle>
            <a:lvl1pPr>
              <a:defRPr sz="4800"/>
            </a:lvl1pP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5"/>
            <a:ext cx="4572000" cy="5143501"/>
          </a:xfrm>
          <a:prstGeom prst="rect">
            <a:avLst/>
          </a:prstGeom>
          <a:solidFill>
            <a:srgbClr val="EEEEEE"/>
          </a:solidFill>
          <a:ln w="12700">
            <a:miter lim="400000"/>
          </a:ln>
        </p:spPr>
        <p:txBody>
          <a:bodyPr lIns="45719" rIns="45719" anchor="ctr"/>
          <a:lstStyle/>
          <a:p>
            <a:endParaRPr/>
          </a:p>
        </p:txBody>
      </p:sp>
      <p:sp>
        <p:nvSpPr>
          <p:cNvPr id="73"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74" name="Body Level One…"/>
          <p:cNvSpPr txBox="1">
            <a:spLocks noGrp="1"/>
          </p:cNvSpPr>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75" name="Google Shape;39;p9"/>
          <p:cNvSpPr txBox="1">
            <a:spLocks noGrp="1"/>
          </p:cNvSpPr>
          <p:nvPr>
            <p:ph type="body" sz="half" idx="21"/>
          </p:nvPr>
        </p:nvSpPr>
        <p:spPr>
          <a:xfrm>
            <a:off x="4939500" y="724074"/>
            <a:ext cx="3837000" cy="3695102"/>
          </a:xfrm>
          <a:prstGeom prst="rect">
            <a:avLst/>
          </a:prstGeom>
        </p:spPr>
        <p:txBody>
          <a:bodyPr anchor="ctr"/>
          <a:lstStyle/>
          <a:p>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Body Level One…"/>
          <p:cNvSpPr txBox="1">
            <a:spLocks noGrp="1"/>
          </p:cNvSpPr>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r>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84345" y="4700819"/>
            <a:ext cx="336814" cy="318396"/>
          </a:xfrm>
          <a:prstGeom prst="rect">
            <a:avLst/>
          </a:prstGeom>
          <a:ln w="12700">
            <a:miter lim="400000"/>
          </a:ln>
        </p:spPr>
        <p:txBody>
          <a:bodyPr wrap="none" lIns="91424" tIns="91424" rIns="91424" bIns="91424" anchor="ctr">
            <a:normAutofit/>
          </a:bodyPr>
          <a:lstStyle>
            <a:lvl1pPr algn="r">
              <a:defRPr sz="1000">
                <a:solidFill>
                  <a:schemeClr val="accent2">
                    <a:lumOff val="21764"/>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ites.google.com/view/brainiith/home" TargetMode="External"/><Relationship Id="rId2" Type="http://schemas.openxmlformats.org/officeDocument/2006/relationships/hyperlink" Target="https://www.iith.ac.in/cse/srijith/" TargetMode="Externa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png"/></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4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xml"/><Relationship Id="rId5" Type="http://schemas.openxmlformats.org/officeDocument/2006/relationships/image" Target="../media/image118.png"/><Relationship Id="rId4" Type="http://schemas.openxmlformats.org/officeDocument/2006/relationships/image" Target="../media/image117.png"/></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3.xml"/><Relationship Id="rId5" Type="http://schemas.openxmlformats.org/officeDocument/2006/relationships/image" Target="../media/image122.png"/><Relationship Id="rId4" Type="http://schemas.openxmlformats.org/officeDocument/2006/relationships/image" Target="../media/image1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hyperlink" Target="https://dl.acm.org/doi/10.1145/3735633" TargetMode="Externa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hyperlink" Target="https://github.com/UIC-Liu-Lab/ContinualLM" TargetMode="External"/><Relationship Id="rId3" Type="http://schemas.openxmlformats.org/officeDocument/2006/relationships/hyperlink" Target="https://github.com/Continvvm/continuum" TargetMode="External"/><Relationship Id="rId7" Type="http://schemas.openxmlformats.org/officeDocument/2006/relationships/hyperlink" Target="https://riverml.xyz/0.9.0/" TargetMode="External"/><Relationship Id="rId12" Type="http://schemas.openxmlformats.org/officeDocument/2006/relationships/image" Target="../media/image126.png"/><Relationship Id="rId2" Type="http://schemas.openxmlformats.org/officeDocument/2006/relationships/hyperlink" Target="https://avalanche.continualai.org/" TargetMode="External"/><Relationship Id="rId1" Type="http://schemas.openxmlformats.org/officeDocument/2006/relationships/slideLayout" Target="../slideLayouts/slideLayout12.xml"/><Relationship Id="rId6" Type="http://schemas.openxmlformats.org/officeDocument/2006/relationships/hyperlink" Target="https://github.com/nik-dim/sequel" TargetMode="External"/><Relationship Id="rId11" Type="http://schemas.openxmlformats.org/officeDocument/2006/relationships/image" Target="../media/image125.png"/><Relationship Id="rId5" Type="http://schemas.openxmlformats.org/officeDocument/2006/relationships/hyperlink" Target="https://github.com/awslabs/Renate" TargetMode="External"/><Relationship Id="rId10" Type="http://schemas.openxmlformats.org/officeDocument/2006/relationships/image" Target="../media/image124.png"/><Relationship Id="rId4" Type="http://schemas.openxmlformats.org/officeDocument/2006/relationships/hyperlink" Target="https://github.com/LAMDA-CL/PyCIL" TargetMode="External"/><Relationship Id="rId9" Type="http://schemas.openxmlformats.org/officeDocument/2006/relationships/image" Target="../media/image12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png"/><Relationship Id="rId7" Type="http://schemas.openxmlformats.org/officeDocument/2006/relationships/image" Target="../media/image127.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hyperlink" Target="https://sites.google.com/view/brainiith/home" TargetMode="External"/><Relationship Id="rId4" Type="http://schemas.openxmlformats.org/officeDocument/2006/relationships/hyperlink" Target="https://www.iith.ac.in/cse/srijith/" TargetMode="External"/><Relationship Id="rId9" Type="http://schemas.openxmlformats.org/officeDocument/2006/relationships/image" Target="../media/image129.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96781-63A3-4AA6-9553-E4A5980D0804}"/>
              </a:ext>
            </a:extLst>
          </p:cNvPr>
          <p:cNvSpPr>
            <a:spLocks noGrp="1"/>
          </p:cNvSpPr>
          <p:nvPr>
            <p:ph type="ctrTitle"/>
          </p:nvPr>
        </p:nvSpPr>
        <p:spPr>
          <a:xfrm>
            <a:off x="1207590" y="1734249"/>
            <a:ext cx="7282588" cy="1485808"/>
          </a:xfrm>
        </p:spPr>
        <p:txBody>
          <a:bodyPr>
            <a:normAutofit fontScale="90000"/>
          </a:bodyPr>
          <a:lstStyle/>
          <a:p>
            <a:r>
              <a:rPr lang="en-IN" dirty="0"/>
              <a:t>Continual Learning for Large Language Models</a:t>
            </a:r>
            <a:br>
              <a:rPr lang="en-IN" dirty="0"/>
            </a:br>
            <a:br>
              <a:rPr lang="en-IN" dirty="0"/>
            </a:br>
            <a:endParaRPr lang="en-IN" sz="2700" dirty="0"/>
          </a:p>
        </p:txBody>
      </p:sp>
      <p:sp>
        <p:nvSpPr>
          <p:cNvPr id="3" name="Subtitle 2">
            <a:extLst>
              <a:ext uri="{FF2B5EF4-FFF2-40B4-BE49-F238E27FC236}">
                <a16:creationId xmlns:a16="http://schemas.microsoft.com/office/drawing/2014/main" id="{E2AF9146-3F33-4B65-AE34-C14DA66F4BD3}"/>
              </a:ext>
            </a:extLst>
          </p:cNvPr>
          <p:cNvSpPr>
            <a:spLocks noGrp="1"/>
          </p:cNvSpPr>
          <p:nvPr>
            <p:ph type="subTitle" idx="1"/>
          </p:nvPr>
        </p:nvSpPr>
        <p:spPr>
          <a:xfrm>
            <a:off x="1143000" y="3449871"/>
            <a:ext cx="7013276" cy="1693630"/>
          </a:xfrm>
        </p:spPr>
        <p:txBody>
          <a:bodyPr>
            <a:normAutofit/>
          </a:bodyPr>
          <a:lstStyle/>
          <a:p>
            <a:pPr marL="0" indent="0"/>
            <a:r>
              <a:rPr lang="en-US" sz="1400" dirty="0">
                <a:latin typeface="PT Sans Narrow"/>
                <a:ea typeface="PT Sans Narrow"/>
                <a:cs typeface="PT Sans Narrow"/>
                <a:sym typeface="PT Sans Narrow"/>
              </a:rPr>
              <a:t>Dr. Srijith P. K.</a:t>
            </a:r>
          </a:p>
          <a:p>
            <a:pPr marL="0" indent="0"/>
            <a:r>
              <a:rPr lang="en-US" sz="1400" dirty="0">
                <a:latin typeface="PT Sans Narrow"/>
                <a:ea typeface="PT Sans Narrow"/>
                <a:cs typeface="PT Sans Narrow"/>
                <a:sym typeface="PT Sans Narrow"/>
              </a:rPr>
              <a:t>Department of Computer Science and Engineering </a:t>
            </a:r>
          </a:p>
          <a:p>
            <a:pPr marL="0" indent="0"/>
            <a:r>
              <a:rPr lang="en-US" sz="1400" dirty="0">
                <a:latin typeface="PT Sans Narrow"/>
                <a:ea typeface="PT Sans Narrow"/>
                <a:cs typeface="PT Sans Narrow"/>
                <a:sym typeface="PT Sans Narrow"/>
              </a:rPr>
              <a:t>Department of Artificial Intelligence (Affiliated)</a:t>
            </a:r>
          </a:p>
          <a:p>
            <a:pPr marL="0" indent="0"/>
            <a:r>
              <a:rPr lang="en-US" sz="1400" dirty="0">
                <a:latin typeface="PT Sans Narrow"/>
                <a:ea typeface="PT Sans Narrow"/>
                <a:cs typeface="PT Sans Narrow"/>
                <a:sym typeface="PT Sans Narrow"/>
              </a:rPr>
              <a:t>Indian Institute of Technology Hyderabad</a:t>
            </a:r>
          </a:p>
          <a:p>
            <a:pPr marL="0" indent="0"/>
            <a:r>
              <a:rPr lang="en-US" sz="1400" u="sng" dirty="0">
                <a:solidFill>
                  <a:schemeClr val="hlink"/>
                </a:solidFill>
                <a:latin typeface="PT Sans Narrow"/>
                <a:ea typeface="PT Sans Narrow"/>
                <a:cs typeface="PT Sans Narrow"/>
                <a:sym typeface="PT Sans Narrow"/>
                <a:hlinkClick r:id="rId2"/>
              </a:rPr>
              <a:t>https://www.iith.ac.in/cse/srijith/</a:t>
            </a:r>
            <a:endParaRPr lang="en-US" sz="1400" dirty="0">
              <a:latin typeface="PT Sans Narrow"/>
              <a:ea typeface="PT Sans Narrow"/>
              <a:cs typeface="PT Sans Narrow"/>
              <a:sym typeface="PT Sans Narrow"/>
            </a:endParaRPr>
          </a:p>
          <a:p>
            <a:pPr marL="0" indent="0"/>
            <a:r>
              <a:rPr lang="en-US" sz="1400" u="sng" dirty="0">
                <a:solidFill>
                  <a:schemeClr val="hlink"/>
                </a:solidFill>
                <a:latin typeface="PT Sans Narrow"/>
                <a:ea typeface="PT Sans Narrow"/>
                <a:cs typeface="PT Sans Narrow"/>
                <a:sym typeface="PT Sans Narrow"/>
                <a:hlinkClick r:id="rId3"/>
              </a:rPr>
              <a:t>https://sites.google.com/view/brainiith/home</a:t>
            </a:r>
            <a:endParaRPr lang="en-US" sz="1400" u="sng" dirty="0">
              <a:solidFill>
                <a:schemeClr val="hlink"/>
              </a:solidFill>
              <a:latin typeface="PT Sans Narrow"/>
              <a:ea typeface="PT Sans Narrow"/>
              <a:cs typeface="PT Sans Narrow"/>
              <a:sym typeface="PT Sans Narrow"/>
            </a:endParaRPr>
          </a:p>
          <a:p>
            <a:pPr marL="0" indent="0"/>
            <a:r>
              <a:rPr lang="en-US" sz="1400" u="sng" dirty="0">
                <a:solidFill>
                  <a:schemeClr val="hlink"/>
                </a:solidFill>
                <a:latin typeface="PT Sans Narrow"/>
                <a:ea typeface="PT Sans Narrow"/>
                <a:cs typeface="PT Sans Narrow"/>
                <a:sym typeface="PT Sans Narrow"/>
              </a:rPr>
              <a:t>srijith@cse.iith.ac.in</a:t>
            </a:r>
            <a:endParaRPr lang="en-US" sz="1400" dirty="0">
              <a:latin typeface="PT Sans Narrow"/>
              <a:ea typeface="PT Sans Narrow"/>
              <a:cs typeface="PT Sans Narrow"/>
              <a:sym typeface="PT Sans Narrow"/>
            </a:endParaRPr>
          </a:p>
        </p:txBody>
      </p:sp>
      <p:pic>
        <p:nvPicPr>
          <p:cNvPr id="4" name="Google Shape;119;p26">
            <a:extLst>
              <a:ext uri="{FF2B5EF4-FFF2-40B4-BE49-F238E27FC236}">
                <a16:creationId xmlns:a16="http://schemas.microsoft.com/office/drawing/2014/main" id="{DF1E68BD-E74A-4BE0-9629-B701A2B20ECE}"/>
              </a:ext>
            </a:extLst>
          </p:cNvPr>
          <p:cNvPicPr preferRelativeResize="0"/>
          <p:nvPr/>
        </p:nvPicPr>
        <p:blipFill>
          <a:blip r:embed="rId4">
            <a:alphaModFix/>
          </a:blip>
          <a:stretch>
            <a:fillRect/>
          </a:stretch>
        </p:blipFill>
        <p:spPr>
          <a:xfrm>
            <a:off x="250383" y="3967439"/>
            <a:ext cx="1238114" cy="1051572"/>
          </a:xfrm>
          <a:prstGeom prst="rect">
            <a:avLst/>
          </a:prstGeom>
          <a:noFill/>
          <a:ln>
            <a:noFill/>
          </a:ln>
        </p:spPr>
      </p:pic>
      <p:pic>
        <p:nvPicPr>
          <p:cNvPr id="5" name="Google Shape;121;p26">
            <a:extLst>
              <a:ext uri="{FF2B5EF4-FFF2-40B4-BE49-F238E27FC236}">
                <a16:creationId xmlns:a16="http://schemas.microsoft.com/office/drawing/2014/main" id="{A93B5CAF-B59D-4CF4-8EA5-B64657FAE8F7}"/>
              </a:ext>
            </a:extLst>
          </p:cNvPr>
          <p:cNvPicPr preferRelativeResize="0"/>
          <p:nvPr/>
        </p:nvPicPr>
        <p:blipFill>
          <a:blip r:embed="rId5">
            <a:alphaModFix/>
          </a:blip>
          <a:srcRect t="17018"/>
          <a:stretch/>
        </p:blipFill>
        <p:spPr>
          <a:xfrm>
            <a:off x="7539487" y="4162414"/>
            <a:ext cx="1509407" cy="585581"/>
          </a:xfrm>
          <a:prstGeom prst="rect">
            <a:avLst/>
          </a:prstGeom>
          <a:noFill/>
          <a:ln>
            <a:noFill/>
          </a:ln>
        </p:spPr>
      </p:pic>
      <p:sp>
        <p:nvSpPr>
          <p:cNvPr id="6" name="Google Shape;122;p26">
            <a:extLst>
              <a:ext uri="{FF2B5EF4-FFF2-40B4-BE49-F238E27FC236}">
                <a16:creationId xmlns:a16="http://schemas.microsoft.com/office/drawing/2014/main" id="{D701126C-8145-411F-A050-B42F0614FBA9}"/>
              </a:ext>
            </a:extLst>
          </p:cNvPr>
          <p:cNvSpPr txBox="1"/>
          <p:nvPr/>
        </p:nvSpPr>
        <p:spPr>
          <a:xfrm>
            <a:off x="7571836" y="4709926"/>
            <a:ext cx="1444709" cy="415476"/>
          </a:xfrm>
          <a:prstGeom prst="rect">
            <a:avLst/>
          </a:prstGeom>
          <a:noFill/>
          <a:ln>
            <a:noFill/>
          </a:ln>
        </p:spPr>
        <p:txBody>
          <a:bodyPr spcFirstLastPara="1" wrap="square" lIns="68569" tIns="68569" rIns="68569" bIns="68569" anchor="t" anchorCtr="0">
            <a:spAutoFit/>
          </a:bodyPr>
          <a:lstStyle/>
          <a:p>
            <a:pPr algn="ctr"/>
            <a:r>
              <a:rPr lang="en" sz="900" b="1">
                <a:latin typeface="Open Sans"/>
                <a:ea typeface="Open Sans"/>
                <a:cs typeface="Open Sans"/>
                <a:sym typeface="Open Sans"/>
              </a:rPr>
              <a:t>Bayesian Reasoning And INference</a:t>
            </a:r>
            <a:endParaRPr sz="900" b="1">
              <a:latin typeface="Open Sans"/>
              <a:ea typeface="Open Sans"/>
              <a:cs typeface="Open Sans"/>
              <a:sym typeface="Open Sans"/>
            </a:endParaRPr>
          </a:p>
        </p:txBody>
      </p:sp>
      <p:pic>
        <p:nvPicPr>
          <p:cNvPr id="8" name="Picture 7" descr="A black and white image of a building&#10;&#10;AI-generated content may be incorrect.">
            <a:extLst>
              <a:ext uri="{FF2B5EF4-FFF2-40B4-BE49-F238E27FC236}">
                <a16:creationId xmlns:a16="http://schemas.microsoft.com/office/drawing/2014/main" id="{E8936236-EB17-F29D-2F58-F50203DEEFE3}"/>
              </a:ext>
            </a:extLst>
          </p:cNvPr>
          <p:cNvPicPr>
            <a:picLocks noChangeAspect="1"/>
          </p:cNvPicPr>
          <p:nvPr/>
        </p:nvPicPr>
        <p:blipFill>
          <a:blip r:embed="rId6"/>
          <a:stretch>
            <a:fillRect/>
          </a:stretch>
        </p:blipFill>
        <p:spPr>
          <a:xfrm>
            <a:off x="3007696" y="2283546"/>
            <a:ext cx="3128608" cy="1051418"/>
          </a:xfrm>
          <a:prstGeom prst="rect">
            <a:avLst/>
          </a:prstGeom>
        </p:spPr>
      </p:pic>
    </p:spTree>
    <p:extLst>
      <p:ext uri="{BB962C8B-B14F-4D97-AF65-F5344CB8AC3E}">
        <p14:creationId xmlns:p14="http://schemas.microsoft.com/office/powerpoint/2010/main" val="118194593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itle 1"/>
          <p:cNvSpPr txBox="1">
            <a:spLocks noGrp="1"/>
          </p:cNvSpPr>
          <p:nvPr>
            <p:ph type="title"/>
          </p:nvPr>
        </p:nvSpPr>
        <p:spPr>
          <a:xfrm>
            <a:off x="0" y="-1"/>
            <a:ext cx="8832300" cy="676509"/>
          </a:xfrm>
          <a:prstGeom prst="rect">
            <a:avLst/>
          </a:prstGeom>
        </p:spPr>
        <p:txBody>
          <a:bodyPr/>
          <a:lstStyle/>
          <a:p>
            <a:pPr>
              <a:defRPr sz="2400"/>
            </a:pPr>
            <a:r>
              <a:t>Continual Pre-Training: </a:t>
            </a:r>
            <a:r>
              <a:rPr>
                <a:solidFill>
                  <a:srgbClr val="808080"/>
                </a:solidFill>
              </a:rPr>
              <a:t>Adapting LLMs dynamically to new data</a:t>
            </a:r>
          </a:p>
        </p:txBody>
      </p:sp>
      <p:sp>
        <p:nvSpPr>
          <p:cNvPr id="165" name="Text Placeholder 2"/>
          <p:cNvSpPr txBox="1">
            <a:spLocks noGrp="1"/>
          </p:cNvSpPr>
          <p:nvPr>
            <p:ph type="body" sz="quarter" idx="1"/>
          </p:nvPr>
        </p:nvSpPr>
        <p:spPr>
          <a:xfrm>
            <a:off x="133814" y="676506"/>
            <a:ext cx="3204119" cy="1598344"/>
          </a:xfrm>
          <a:prstGeom prst="rect">
            <a:avLst/>
          </a:prstGeom>
        </p:spPr>
        <p:txBody>
          <a:bodyPr/>
          <a:lstStyle/>
          <a:p>
            <a:pPr marL="0" indent="114300">
              <a:lnSpc>
                <a:spcPct val="92000"/>
              </a:lnSpc>
              <a:buSzTx/>
              <a:buNone/>
              <a:defRPr sz="1300" b="1">
                <a:solidFill>
                  <a:srgbClr val="0D0D0D"/>
                </a:solidFill>
              </a:defRPr>
            </a:pPr>
            <a:r>
              <a:t>What CPT Is</a:t>
            </a:r>
            <a:endParaRPr sz="1100"/>
          </a:p>
          <a:p>
            <a:pPr>
              <a:lnSpc>
                <a:spcPct val="92000"/>
              </a:lnSpc>
              <a:buSzPts val="1100"/>
              <a:defRPr sz="1100">
                <a:solidFill>
                  <a:srgbClr val="0D0D0D"/>
                </a:solidFill>
              </a:defRPr>
            </a:pPr>
            <a:r>
              <a:t>Continuous pre-training on newly collected data (supplier side)</a:t>
            </a:r>
          </a:p>
          <a:p>
            <a:pPr>
              <a:lnSpc>
                <a:spcPct val="92000"/>
              </a:lnSpc>
              <a:buSzPts val="1100"/>
              <a:defRPr sz="1100">
                <a:solidFill>
                  <a:srgbClr val="0D0D0D"/>
                </a:solidFill>
              </a:defRPr>
            </a:pPr>
            <a:r>
              <a:t>Top layer of </a:t>
            </a:r>
            <a:r>
              <a:rPr b="1"/>
              <a:t>Vertical Continuity</a:t>
            </a:r>
            <a:r>
              <a:t>: Avoids costly “retrain-from-scratch”</a:t>
            </a:r>
          </a:p>
          <a:p>
            <a:pPr>
              <a:lnSpc>
                <a:spcPct val="92000"/>
              </a:lnSpc>
              <a:buSzPts val="1100"/>
              <a:defRPr sz="1100">
                <a:solidFill>
                  <a:srgbClr val="0D0D0D"/>
                </a:solidFill>
              </a:defRPr>
            </a:pPr>
            <a:r>
              <a:t>Maintains alignment as real-world distributions evolve</a:t>
            </a:r>
          </a:p>
        </p:txBody>
      </p:sp>
      <p:sp>
        <p:nvSpPr>
          <p:cNvPr id="166" name="Text Placeholder 2"/>
          <p:cNvSpPr txBox="1"/>
          <p:nvPr/>
        </p:nvSpPr>
        <p:spPr>
          <a:xfrm>
            <a:off x="133813" y="2419813"/>
            <a:ext cx="3204119" cy="15983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pPr indent="114300">
              <a:lnSpc>
                <a:spcPct val="115000"/>
              </a:lnSpc>
              <a:defRPr b="1">
                <a:solidFill>
                  <a:srgbClr val="0D0D0D"/>
                </a:solidFill>
              </a:defRPr>
            </a:pPr>
            <a:r>
              <a:t>Why CPT Is Needed</a:t>
            </a:r>
            <a:endParaRPr sz="1800">
              <a:solidFill>
                <a:schemeClr val="accent2">
                  <a:lumOff val="21764"/>
                </a:schemeClr>
              </a:solidFill>
            </a:endParaRPr>
          </a:p>
          <a:p>
            <a:pPr marL="457200" indent="-342900">
              <a:lnSpc>
                <a:spcPct val="115000"/>
              </a:lnSpc>
              <a:buClr>
                <a:schemeClr val="accent2">
                  <a:lumOff val="21764"/>
                </a:schemeClr>
              </a:buClr>
              <a:buSzPts val="1200"/>
              <a:buFont typeface="Arial"/>
              <a:buChar char="●"/>
              <a:defRPr sz="1200">
                <a:solidFill>
                  <a:srgbClr val="0D0D0D"/>
                </a:solidFill>
              </a:defRPr>
            </a:pPr>
            <a:r>
              <a:t>Static LLMs become outdated: Temporal Misalignment</a:t>
            </a:r>
            <a:endParaRPr sz="1800">
              <a:solidFill>
                <a:schemeClr val="accent2">
                  <a:lumOff val="21764"/>
                </a:schemeClr>
              </a:solidFill>
            </a:endParaRPr>
          </a:p>
          <a:p>
            <a:pPr marL="457200" indent="-342900">
              <a:lnSpc>
                <a:spcPct val="115000"/>
              </a:lnSpc>
              <a:buClr>
                <a:schemeClr val="accent2">
                  <a:lumOff val="21764"/>
                </a:schemeClr>
              </a:buClr>
              <a:buSzPts val="1200"/>
              <a:buFont typeface="Arial"/>
              <a:buChar char="●"/>
              <a:defRPr sz="1200">
                <a:solidFill>
                  <a:srgbClr val="0D0D0D"/>
                </a:solidFill>
              </a:defRPr>
            </a:pPr>
            <a:r>
              <a:t>CPT updates timestamp-sensitive, domain-shifting, and multilingual knowledge.</a:t>
            </a:r>
          </a:p>
        </p:txBody>
      </p:sp>
      <p:sp>
        <p:nvSpPr>
          <p:cNvPr id="167" name="Text Placeholder 2"/>
          <p:cNvSpPr txBox="1"/>
          <p:nvPr/>
        </p:nvSpPr>
        <p:spPr>
          <a:xfrm>
            <a:off x="5456661" y="676506"/>
            <a:ext cx="3687339" cy="1598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pPr indent="109727" defTabSz="877823">
              <a:lnSpc>
                <a:spcPct val="103500"/>
              </a:lnSpc>
              <a:defRPr sz="1344" b="1">
                <a:solidFill>
                  <a:srgbClr val="0D0D0D"/>
                </a:solidFill>
              </a:defRPr>
            </a:pPr>
            <a:r>
              <a:t>The Core Challenge: Distribution Shifts</a:t>
            </a:r>
            <a:endParaRPr sz="1727">
              <a:solidFill>
                <a:schemeClr val="accent2">
                  <a:lumOff val="21764"/>
                </a:schemeClr>
              </a:solidFill>
            </a:endParaRPr>
          </a:p>
          <a:p>
            <a:pPr marL="438911" indent="-329184" defTabSz="877823">
              <a:lnSpc>
                <a:spcPct val="103500"/>
              </a:lnSpc>
              <a:buClr>
                <a:schemeClr val="accent2">
                  <a:lumOff val="21764"/>
                </a:schemeClr>
              </a:buClr>
              <a:buSzPts val="1100"/>
              <a:buFont typeface="Arial"/>
              <a:buChar char="●"/>
              <a:defRPr sz="1152" b="1">
                <a:solidFill>
                  <a:srgbClr val="0D0D0D"/>
                </a:solidFill>
              </a:defRPr>
            </a:pPr>
            <a:r>
              <a:t>Temporal Shift</a:t>
            </a:r>
            <a:r>
              <a:rPr b="0"/>
              <a:t>: New facts replace old ones (requires update + retention)</a:t>
            </a:r>
            <a:endParaRPr sz="1727">
              <a:solidFill>
                <a:schemeClr val="accent2">
                  <a:lumOff val="21764"/>
                </a:schemeClr>
              </a:solidFill>
            </a:endParaRPr>
          </a:p>
          <a:p>
            <a:pPr marL="438911" indent="-329184" defTabSz="877823">
              <a:lnSpc>
                <a:spcPct val="103500"/>
              </a:lnSpc>
              <a:buClr>
                <a:schemeClr val="accent2">
                  <a:lumOff val="21764"/>
                </a:schemeClr>
              </a:buClr>
              <a:buSzPts val="1100"/>
              <a:buFont typeface="Arial"/>
              <a:buChar char="●"/>
              <a:defRPr sz="1152" b="1">
                <a:solidFill>
                  <a:srgbClr val="0D0D0D"/>
                </a:solidFill>
              </a:defRPr>
            </a:pPr>
            <a:r>
              <a:t>Content Shift</a:t>
            </a:r>
            <a:r>
              <a:rPr b="0"/>
              <a:t>: New Domains (Chemistry – Biology – Finance)</a:t>
            </a:r>
            <a:endParaRPr sz="1727">
              <a:solidFill>
                <a:schemeClr val="accent2">
                  <a:lumOff val="21764"/>
                </a:schemeClr>
              </a:solidFill>
            </a:endParaRPr>
          </a:p>
          <a:p>
            <a:pPr marL="438911" indent="-329184" defTabSz="877823">
              <a:lnSpc>
                <a:spcPct val="103500"/>
              </a:lnSpc>
              <a:buClr>
                <a:schemeClr val="accent2">
                  <a:lumOff val="21764"/>
                </a:schemeClr>
              </a:buClr>
              <a:buSzPts val="1100"/>
              <a:buFont typeface="Arial"/>
              <a:buChar char="●"/>
              <a:defRPr sz="1152" b="1">
                <a:solidFill>
                  <a:srgbClr val="0D0D0D"/>
                </a:solidFill>
              </a:defRPr>
            </a:pPr>
            <a:r>
              <a:t>Language Shift</a:t>
            </a:r>
            <a:r>
              <a:rPr b="0"/>
              <a:t>: Acquiring new languages while preserving old ones.</a:t>
            </a:r>
            <a:endParaRPr sz="1727">
              <a:solidFill>
                <a:schemeClr val="accent2">
                  <a:lumOff val="21764"/>
                </a:schemeClr>
              </a:solidFill>
            </a:endParaRPr>
          </a:p>
        </p:txBody>
      </p:sp>
      <p:sp>
        <p:nvSpPr>
          <p:cNvPr id="168" name="Text Placeholder 2"/>
          <p:cNvSpPr txBox="1"/>
          <p:nvPr/>
        </p:nvSpPr>
        <p:spPr>
          <a:xfrm>
            <a:off x="1278673" y="3836020"/>
            <a:ext cx="6586654" cy="1307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pPr indent="114300" algn="ctr">
              <a:lnSpc>
                <a:spcPct val="92000"/>
              </a:lnSpc>
              <a:defRPr sz="1300" b="1">
                <a:solidFill>
                  <a:srgbClr val="0D0D0D"/>
                </a:solidFill>
              </a:defRPr>
            </a:pPr>
            <a:r>
              <a:t>Efficiency + Techniques</a:t>
            </a:r>
            <a:endParaRPr sz="1500">
              <a:solidFill>
                <a:schemeClr val="accent2">
                  <a:lumOff val="21764"/>
                </a:schemeClr>
              </a:solidFill>
            </a:endParaRPr>
          </a:p>
          <a:p>
            <a:pPr marL="457200" indent="-342900">
              <a:lnSpc>
                <a:spcPct val="92000"/>
              </a:lnSpc>
              <a:buClr>
                <a:schemeClr val="accent2">
                  <a:lumOff val="21764"/>
                </a:schemeClr>
              </a:buClr>
              <a:buSzPts val="1100"/>
              <a:buFont typeface="Arial"/>
              <a:buChar char="●"/>
              <a:defRPr sz="1100" b="1">
                <a:solidFill>
                  <a:srgbClr val="0D0D0D"/>
                </a:solidFill>
              </a:defRPr>
            </a:pPr>
            <a:r>
              <a:t>Twiki-Diffsets: </a:t>
            </a:r>
            <a:r>
              <a:rPr b="0"/>
              <a:t>Train only on changed/new data</a:t>
            </a:r>
            <a:endParaRPr sz="1500">
              <a:solidFill>
                <a:schemeClr val="accent2">
                  <a:lumOff val="21764"/>
                </a:schemeClr>
              </a:solidFill>
            </a:endParaRPr>
          </a:p>
          <a:p>
            <a:pPr marL="457200" indent="-342900">
              <a:lnSpc>
                <a:spcPct val="92000"/>
              </a:lnSpc>
              <a:buClr>
                <a:schemeClr val="accent2">
                  <a:lumOff val="21764"/>
                </a:schemeClr>
              </a:buClr>
              <a:buSzPts val="1100"/>
              <a:buFont typeface="Arial"/>
              <a:buChar char="●"/>
              <a:defRPr sz="1100" b="1">
                <a:solidFill>
                  <a:srgbClr val="0D0D0D"/>
                </a:solidFill>
              </a:defRPr>
            </a:pPr>
            <a:r>
              <a:t>Architecture Expansion:</a:t>
            </a:r>
            <a:r>
              <a:rPr b="0"/>
              <a:t> LoRA, K-Adapter etc. freezes base model, adds new capacity.</a:t>
            </a:r>
            <a:endParaRPr sz="1500">
              <a:solidFill>
                <a:schemeClr val="accent2">
                  <a:lumOff val="21764"/>
                </a:schemeClr>
              </a:solidFill>
            </a:endParaRPr>
          </a:p>
          <a:p>
            <a:pPr marL="457200" indent="-342900">
              <a:lnSpc>
                <a:spcPct val="92000"/>
              </a:lnSpc>
              <a:buClr>
                <a:schemeClr val="accent2">
                  <a:lumOff val="21764"/>
                </a:schemeClr>
              </a:buClr>
              <a:buSzPts val="1100"/>
              <a:buFont typeface="Arial"/>
              <a:buChar char="●"/>
              <a:defRPr sz="1100" b="1">
                <a:solidFill>
                  <a:srgbClr val="0D0D0D"/>
                </a:solidFill>
              </a:defRPr>
            </a:pPr>
            <a:r>
              <a:t>Replay:</a:t>
            </a:r>
            <a:r>
              <a:rPr b="0"/>
              <a:t> Mix small % of prior corpus (sampling required for scale).</a:t>
            </a:r>
            <a:endParaRPr sz="1500">
              <a:solidFill>
                <a:schemeClr val="accent2">
                  <a:lumOff val="21764"/>
                </a:schemeClr>
              </a:solidFill>
            </a:endParaRPr>
          </a:p>
          <a:p>
            <a:pPr marL="457200" indent="-342900">
              <a:lnSpc>
                <a:spcPct val="92000"/>
              </a:lnSpc>
              <a:buClr>
                <a:schemeClr val="accent2">
                  <a:lumOff val="21764"/>
                </a:schemeClr>
              </a:buClr>
              <a:buSzPts val="1100"/>
              <a:buFont typeface="Arial"/>
              <a:buChar char="●"/>
              <a:defRPr sz="1100" b="1">
                <a:solidFill>
                  <a:srgbClr val="0D0D0D"/>
                </a:solidFill>
              </a:defRPr>
            </a:pPr>
            <a:r>
              <a:t>Regularization:</a:t>
            </a:r>
            <a:r>
              <a:rPr b="0"/>
              <a:t> EWC / parameter constraints based methods preserve critical weights.</a:t>
            </a:r>
            <a:endParaRPr sz="1500">
              <a:solidFill>
                <a:schemeClr val="accent2">
                  <a:lumOff val="21764"/>
                </a:schemeClr>
              </a:solidFill>
            </a:endParaRPr>
          </a:p>
        </p:txBody>
      </p:sp>
      <p:grpSp>
        <p:nvGrpSpPr>
          <p:cNvPr id="181" name="Diagram 8"/>
          <p:cNvGrpSpPr/>
          <p:nvPr/>
        </p:nvGrpSpPr>
        <p:grpSpPr>
          <a:xfrm>
            <a:off x="3073102" y="1104407"/>
            <a:ext cx="3414109" cy="2485849"/>
            <a:chOff x="0" y="0"/>
            <a:chExt cx="3414106" cy="2485849"/>
          </a:xfrm>
        </p:grpSpPr>
        <p:grpSp>
          <p:nvGrpSpPr>
            <p:cNvPr id="171" name="Group"/>
            <p:cNvGrpSpPr/>
            <p:nvPr/>
          </p:nvGrpSpPr>
          <p:grpSpPr>
            <a:xfrm>
              <a:off x="1063853" y="0"/>
              <a:ext cx="1286399" cy="643199"/>
              <a:chOff x="0" y="0"/>
              <a:chExt cx="1286397" cy="643198"/>
            </a:xfrm>
          </p:grpSpPr>
          <p:sp>
            <p:nvSpPr>
              <p:cNvPr id="169" name="Rounded Rectangle"/>
              <p:cNvSpPr/>
              <p:nvPr/>
            </p:nvSpPr>
            <p:spPr>
              <a:xfrm>
                <a:off x="0" y="0"/>
                <a:ext cx="1286397" cy="643198"/>
              </a:xfrm>
              <a:prstGeom prst="roundRect">
                <a:avLst>
                  <a:gd name="adj" fmla="val 10000"/>
                </a:avLst>
              </a:prstGeom>
              <a:solidFill>
                <a:schemeClr val="accent1"/>
              </a:solidFill>
              <a:ln w="25400" cap="flat">
                <a:solidFill>
                  <a:srgbClr val="FFFFFF"/>
                </a:solidFill>
                <a:prstDash val="solid"/>
                <a:round/>
              </a:ln>
              <a:effectLst/>
            </p:spPr>
            <p:txBody>
              <a:bodyPr wrap="square" lIns="45719" tIns="45719" rIns="45719" bIns="45719" numCol="1" anchor="ctr">
                <a:noAutofit/>
              </a:bodyPr>
              <a:lstStyle/>
              <a:p>
                <a:pPr algn="ctr" defTabSz="444500">
                  <a:lnSpc>
                    <a:spcPct val="90000"/>
                  </a:lnSpc>
                  <a:spcBef>
                    <a:spcPts val="500"/>
                  </a:spcBef>
                  <a:defRPr>
                    <a:solidFill>
                      <a:srgbClr val="FFFFFF"/>
                    </a:solidFill>
                  </a:defRPr>
                </a:pPr>
                <a:endParaRPr/>
              </a:p>
            </p:txBody>
          </p:sp>
          <p:sp>
            <p:nvSpPr>
              <p:cNvPr id="170" name="Retention: Keep old knowledge stable (InvariantLAMA)"/>
              <p:cNvSpPr txBox="1"/>
              <p:nvPr/>
            </p:nvSpPr>
            <p:spPr>
              <a:xfrm>
                <a:off x="18839" y="89580"/>
                <a:ext cx="1248720" cy="4640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ctr">
                <a:spAutoFit/>
              </a:bodyPr>
              <a:lstStyle/>
              <a:p>
                <a:pPr algn="ctr" defTabSz="444500">
                  <a:lnSpc>
                    <a:spcPct val="90000"/>
                  </a:lnSpc>
                  <a:spcBef>
                    <a:spcPts val="400"/>
                  </a:spcBef>
                  <a:defRPr sz="1000" b="1">
                    <a:solidFill>
                      <a:srgbClr val="FFFFFF"/>
                    </a:solidFill>
                  </a:defRPr>
                </a:pPr>
                <a:r>
                  <a:t>Retention</a:t>
                </a:r>
                <a:r>
                  <a:rPr b="0"/>
                  <a:t>: Keep old knowledge stable (InvariantLAMA)</a:t>
                </a:r>
              </a:p>
            </p:txBody>
          </p:sp>
        </p:grpSp>
        <p:sp>
          <p:nvSpPr>
            <p:cNvPr id="172" name="Double Arrow"/>
            <p:cNvSpPr/>
            <p:nvPr/>
          </p:nvSpPr>
          <p:spPr>
            <a:xfrm rot="3600000">
              <a:off x="1902455" y="1130365"/>
              <a:ext cx="673049" cy="225120"/>
            </a:xfrm>
            <a:prstGeom prst="leftRightArrow">
              <a:avLst>
                <a:gd name="adj1" fmla="val 60000"/>
                <a:gd name="adj2" fmla="val 50000"/>
              </a:avLst>
            </a:prstGeom>
            <a:solidFill>
              <a:srgbClr val="AEC1F8"/>
            </a:solidFill>
            <a:ln w="12700" cap="flat">
              <a:noFill/>
              <a:miter lim="400000"/>
            </a:ln>
            <a:effectLst/>
          </p:spPr>
          <p:txBody>
            <a:bodyPr wrap="square" lIns="45719" tIns="45719" rIns="45719" bIns="45719" numCol="1" anchor="ctr">
              <a:noAutofit/>
            </a:bodyPr>
            <a:lstStyle/>
            <a:p>
              <a:pPr algn="ctr" defTabSz="355600">
                <a:lnSpc>
                  <a:spcPct val="90000"/>
                </a:lnSpc>
                <a:spcBef>
                  <a:spcPts val="500"/>
                </a:spcBef>
                <a:defRPr sz="800">
                  <a:solidFill>
                    <a:srgbClr val="FFFFFF"/>
                  </a:solidFill>
                </a:defRPr>
              </a:pPr>
              <a:endParaRPr/>
            </a:p>
          </p:txBody>
        </p:sp>
        <p:grpSp>
          <p:nvGrpSpPr>
            <p:cNvPr id="175" name="Group"/>
            <p:cNvGrpSpPr/>
            <p:nvPr/>
          </p:nvGrpSpPr>
          <p:grpSpPr>
            <a:xfrm>
              <a:off x="2127707" y="1842649"/>
              <a:ext cx="1286399" cy="643200"/>
              <a:chOff x="0" y="0"/>
              <a:chExt cx="1286397" cy="643198"/>
            </a:xfrm>
          </p:grpSpPr>
          <p:sp>
            <p:nvSpPr>
              <p:cNvPr id="173" name="Rounded Rectangle"/>
              <p:cNvSpPr/>
              <p:nvPr/>
            </p:nvSpPr>
            <p:spPr>
              <a:xfrm>
                <a:off x="0" y="0"/>
                <a:ext cx="1286397" cy="643198"/>
              </a:xfrm>
              <a:prstGeom prst="roundRect">
                <a:avLst>
                  <a:gd name="adj" fmla="val 10000"/>
                </a:avLst>
              </a:prstGeom>
              <a:solidFill>
                <a:schemeClr val="accent1"/>
              </a:solidFill>
              <a:ln w="25400" cap="flat">
                <a:solidFill>
                  <a:srgbClr val="FFFFFF"/>
                </a:solidFill>
                <a:prstDash val="solid"/>
                <a:round/>
              </a:ln>
              <a:effectLst/>
            </p:spPr>
            <p:txBody>
              <a:bodyPr wrap="square" lIns="45719" tIns="45719" rIns="45719" bIns="45719" numCol="1" anchor="ctr">
                <a:noAutofit/>
              </a:bodyPr>
              <a:lstStyle/>
              <a:p>
                <a:pPr algn="ctr" defTabSz="444500">
                  <a:lnSpc>
                    <a:spcPct val="90000"/>
                  </a:lnSpc>
                  <a:spcBef>
                    <a:spcPts val="500"/>
                  </a:spcBef>
                  <a:defRPr>
                    <a:solidFill>
                      <a:srgbClr val="FFFFFF"/>
                    </a:solidFill>
                  </a:defRPr>
                </a:pPr>
                <a:endParaRPr/>
              </a:p>
            </p:txBody>
          </p:sp>
          <p:sp>
            <p:nvSpPr>
              <p:cNvPr id="174" name="Update: Replace outdated knowledge (UpdatedLAMA)"/>
              <p:cNvSpPr txBox="1"/>
              <p:nvPr/>
            </p:nvSpPr>
            <p:spPr>
              <a:xfrm>
                <a:off x="18839" y="89580"/>
                <a:ext cx="1248720" cy="4640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ctr">
                <a:spAutoFit/>
              </a:bodyPr>
              <a:lstStyle/>
              <a:p>
                <a:pPr algn="ctr" defTabSz="444500">
                  <a:lnSpc>
                    <a:spcPct val="90000"/>
                  </a:lnSpc>
                  <a:spcBef>
                    <a:spcPts val="400"/>
                  </a:spcBef>
                  <a:defRPr sz="1000" b="1">
                    <a:solidFill>
                      <a:srgbClr val="FFFFFF"/>
                    </a:solidFill>
                  </a:defRPr>
                </a:pPr>
                <a:r>
                  <a:t>Update</a:t>
                </a:r>
                <a:r>
                  <a:rPr b="0"/>
                  <a:t>: Replace outdated knowledge (UpdatedLAMA)</a:t>
                </a:r>
              </a:p>
            </p:txBody>
          </p:sp>
        </p:grpSp>
        <p:sp>
          <p:nvSpPr>
            <p:cNvPr id="176" name="Double Arrow"/>
            <p:cNvSpPr/>
            <p:nvPr/>
          </p:nvSpPr>
          <p:spPr>
            <a:xfrm rot="10800000">
              <a:off x="1370528" y="2051688"/>
              <a:ext cx="673049" cy="225120"/>
            </a:xfrm>
            <a:prstGeom prst="leftRightArrow">
              <a:avLst>
                <a:gd name="adj1" fmla="val 60000"/>
                <a:gd name="adj2" fmla="val 50000"/>
              </a:avLst>
            </a:prstGeom>
            <a:solidFill>
              <a:srgbClr val="AEC1F8"/>
            </a:solidFill>
            <a:ln w="12700" cap="flat">
              <a:noFill/>
              <a:miter lim="400000"/>
            </a:ln>
            <a:effectLst/>
          </p:spPr>
          <p:txBody>
            <a:bodyPr wrap="square" lIns="45719" tIns="45719" rIns="45719" bIns="45719" numCol="1" anchor="ctr">
              <a:noAutofit/>
            </a:bodyPr>
            <a:lstStyle/>
            <a:p>
              <a:pPr algn="ctr" defTabSz="355600">
                <a:lnSpc>
                  <a:spcPct val="90000"/>
                </a:lnSpc>
                <a:spcBef>
                  <a:spcPts val="500"/>
                </a:spcBef>
                <a:defRPr sz="800">
                  <a:solidFill>
                    <a:srgbClr val="FFFFFF"/>
                  </a:solidFill>
                </a:defRPr>
              </a:pPr>
              <a:endParaRPr/>
            </a:p>
          </p:txBody>
        </p:sp>
        <p:grpSp>
          <p:nvGrpSpPr>
            <p:cNvPr id="179" name="Group"/>
            <p:cNvGrpSpPr/>
            <p:nvPr/>
          </p:nvGrpSpPr>
          <p:grpSpPr>
            <a:xfrm>
              <a:off x="0" y="1842649"/>
              <a:ext cx="1286398" cy="643200"/>
              <a:chOff x="0" y="0"/>
              <a:chExt cx="1286397" cy="643198"/>
            </a:xfrm>
          </p:grpSpPr>
          <p:sp>
            <p:nvSpPr>
              <p:cNvPr id="177" name="Rounded Rectangle"/>
              <p:cNvSpPr/>
              <p:nvPr/>
            </p:nvSpPr>
            <p:spPr>
              <a:xfrm>
                <a:off x="0" y="0"/>
                <a:ext cx="1286397" cy="643198"/>
              </a:xfrm>
              <a:prstGeom prst="roundRect">
                <a:avLst>
                  <a:gd name="adj" fmla="val 10000"/>
                </a:avLst>
              </a:prstGeom>
              <a:solidFill>
                <a:schemeClr val="accent1"/>
              </a:solidFill>
              <a:ln w="25400" cap="flat">
                <a:solidFill>
                  <a:srgbClr val="FFFFFF"/>
                </a:solidFill>
                <a:prstDash val="solid"/>
                <a:round/>
              </a:ln>
              <a:effectLst/>
            </p:spPr>
            <p:txBody>
              <a:bodyPr wrap="square" lIns="45719" tIns="45719" rIns="45719" bIns="45719" numCol="1" anchor="ctr">
                <a:noAutofit/>
              </a:bodyPr>
              <a:lstStyle/>
              <a:p>
                <a:pPr algn="ctr" defTabSz="444500">
                  <a:lnSpc>
                    <a:spcPct val="90000"/>
                  </a:lnSpc>
                  <a:spcBef>
                    <a:spcPts val="500"/>
                  </a:spcBef>
                  <a:defRPr>
                    <a:solidFill>
                      <a:srgbClr val="FFFFFF"/>
                    </a:solidFill>
                  </a:defRPr>
                </a:pPr>
                <a:endParaRPr/>
              </a:p>
            </p:txBody>
          </p:sp>
          <p:sp>
            <p:nvSpPr>
              <p:cNvPr id="178" name="Acquisition: Learn new facts (NewLAMA)"/>
              <p:cNvSpPr txBox="1"/>
              <p:nvPr/>
            </p:nvSpPr>
            <p:spPr>
              <a:xfrm>
                <a:off x="18838" y="89580"/>
                <a:ext cx="1248721" cy="4640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ctr">
                <a:spAutoFit/>
              </a:bodyPr>
              <a:lstStyle/>
              <a:p>
                <a:pPr algn="ctr" defTabSz="444500">
                  <a:lnSpc>
                    <a:spcPct val="90000"/>
                  </a:lnSpc>
                  <a:spcBef>
                    <a:spcPts val="400"/>
                  </a:spcBef>
                  <a:defRPr sz="1000" b="1">
                    <a:solidFill>
                      <a:srgbClr val="FFFFFF"/>
                    </a:solidFill>
                  </a:defRPr>
                </a:pPr>
                <a:r>
                  <a:t>Acquisition</a:t>
                </a:r>
                <a:r>
                  <a:rPr b="0"/>
                  <a:t>: Learn new facts (NewLAMA)</a:t>
                </a:r>
              </a:p>
            </p:txBody>
          </p:sp>
        </p:grpSp>
        <p:sp>
          <p:nvSpPr>
            <p:cNvPr id="180" name="Double Arrow"/>
            <p:cNvSpPr/>
            <p:nvPr/>
          </p:nvSpPr>
          <p:spPr>
            <a:xfrm rot="18000000">
              <a:off x="838602" y="1130365"/>
              <a:ext cx="673049" cy="225120"/>
            </a:xfrm>
            <a:prstGeom prst="leftRightArrow">
              <a:avLst>
                <a:gd name="adj1" fmla="val 60000"/>
                <a:gd name="adj2" fmla="val 50000"/>
              </a:avLst>
            </a:prstGeom>
            <a:solidFill>
              <a:srgbClr val="AEC1F8"/>
            </a:solidFill>
            <a:ln w="12700" cap="flat">
              <a:noFill/>
              <a:miter lim="400000"/>
            </a:ln>
            <a:effectLst/>
          </p:spPr>
          <p:txBody>
            <a:bodyPr wrap="square" lIns="45719" tIns="45719" rIns="45719" bIns="45719" numCol="1" anchor="ctr">
              <a:noAutofit/>
            </a:bodyPr>
            <a:lstStyle/>
            <a:p>
              <a:pPr algn="ctr" defTabSz="355600">
                <a:lnSpc>
                  <a:spcPct val="90000"/>
                </a:lnSpc>
                <a:spcBef>
                  <a:spcPts val="500"/>
                </a:spcBef>
                <a:defRPr sz="800">
                  <a:solidFill>
                    <a:srgbClr val="FFFFFF"/>
                  </a:solidFill>
                </a:defRPr>
              </a:pPr>
              <a:endParaRPr/>
            </a:p>
          </p:txBody>
        </p:sp>
      </p:grpSp>
      <p:sp>
        <p:nvSpPr>
          <p:cNvPr id="182" name="TextBox 11"/>
          <p:cNvSpPr txBox="1"/>
          <p:nvPr/>
        </p:nvSpPr>
        <p:spPr>
          <a:xfrm>
            <a:off x="4435717" y="2179334"/>
            <a:ext cx="688879" cy="722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900" b="1"/>
            </a:pPr>
            <a:r>
              <a:t>Target</a:t>
            </a:r>
            <a:r>
              <a:rPr b="0"/>
              <a:t>: </a:t>
            </a:r>
            <a:r>
              <a:t>Low</a:t>
            </a:r>
            <a:r>
              <a:rPr b="0"/>
              <a:t> </a:t>
            </a:r>
            <a:r>
              <a:t>FUAR</a:t>
            </a:r>
            <a:r>
              <a:rPr b="0"/>
              <a:t> = Forgotten / (Updated + Acquired)</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itle 1"/>
          <p:cNvSpPr txBox="1">
            <a:spLocks noGrp="1"/>
          </p:cNvSpPr>
          <p:nvPr>
            <p:ph type="title"/>
          </p:nvPr>
        </p:nvSpPr>
        <p:spPr>
          <a:xfrm>
            <a:off x="-1" y="1924"/>
            <a:ext cx="8520602" cy="572702"/>
          </a:xfrm>
          <a:prstGeom prst="rect">
            <a:avLst/>
          </a:prstGeom>
        </p:spPr>
        <p:txBody>
          <a:bodyPr/>
          <a:lstStyle/>
          <a:p>
            <a:pPr>
              <a:defRPr sz="2500"/>
            </a:pPr>
            <a:r>
              <a:t>Distributional Shifts in CPT: </a:t>
            </a:r>
            <a:r>
              <a:rPr>
                <a:solidFill>
                  <a:srgbClr val="808080"/>
                </a:solidFill>
              </a:rPr>
              <a:t>Language Shift</a:t>
            </a:r>
          </a:p>
        </p:txBody>
      </p:sp>
      <p:sp>
        <p:nvSpPr>
          <p:cNvPr id="197" name="Text Placeholder 2"/>
          <p:cNvSpPr txBox="1">
            <a:spLocks noGrp="1"/>
          </p:cNvSpPr>
          <p:nvPr>
            <p:ph type="body" sz="half" idx="1"/>
          </p:nvPr>
        </p:nvSpPr>
        <p:spPr>
          <a:xfrm>
            <a:off x="267094" y="603647"/>
            <a:ext cx="3018800" cy="4096034"/>
          </a:xfrm>
          <a:prstGeom prst="rect">
            <a:avLst/>
          </a:prstGeom>
        </p:spPr>
        <p:txBody>
          <a:bodyPr/>
          <a:lstStyle/>
          <a:p>
            <a:pPr marL="0" indent="114300" algn="ctr">
              <a:buSzTx/>
              <a:buNone/>
              <a:defRPr sz="1400" b="1">
                <a:solidFill>
                  <a:srgbClr val="0D0D0D"/>
                </a:solidFill>
              </a:defRPr>
            </a:pPr>
            <a:r>
              <a:t>Forgetting Patterns Vary across Languages</a:t>
            </a:r>
          </a:p>
          <a:p>
            <a:pPr marL="0" indent="114300">
              <a:buSzTx/>
              <a:buNone/>
              <a:defRPr sz="1400">
                <a:solidFill>
                  <a:srgbClr val="0D0D0D"/>
                </a:solidFill>
              </a:defRPr>
            </a:pPr>
            <a:endParaRPr/>
          </a:p>
          <a:p>
            <a:pPr marL="0" indent="114300">
              <a:buSzTx/>
              <a:buNone/>
              <a:defRPr sz="1400">
                <a:solidFill>
                  <a:srgbClr val="0D0D0D"/>
                </a:solidFill>
              </a:defRPr>
            </a:pPr>
            <a:r>
              <a:t>For a LLM initially trained on English corpora:</a:t>
            </a:r>
          </a:p>
          <a:p>
            <a:pPr marL="0" indent="114300">
              <a:buSzTx/>
              <a:buNone/>
              <a:defRPr sz="1400">
                <a:solidFill>
                  <a:srgbClr val="0D0D0D"/>
                </a:solidFill>
              </a:defRPr>
            </a:pPr>
            <a:endParaRPr/>
          </a:p>
          <a:p>
            <a:pPr marL="0" indent="114300">
              <a:buSzTx/>
              <a:buNone/>
              <a:defRPr sz="1400">
                <a:solidFill>
                  <a:srgbClr val="0D0D0D"/>
                </a:solidFill>
              </a:defRPr>
            </a:pPr>
            <a:r>
              <a:t>A</a:t>
            </a:r>
            <a:br/>
            <a:r>
              <a:t>        </a:t>
            </a:r>
          </a:p>
        </p:txBody>
      </p:sp>
      <p:sp>
        <p:nvSpPr>
          <p:cNvPr id="198" name="Text Placeholder 2"/>
          <p:cNvSpPr txBox="1"/>
          <p:nvPr/>
        </p:nvSpPr>
        <p:spPr>
          <a:xfrm>
            <a:off x="6015325" y="688499"/>
            <a:ext cx="2821527" cy="3323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pPr indent="114300" algn="ctr">
              <a:lnSpc>
                <a:spcPct val="115000"/>
              </a:lnSpc>
              <a:defRPr b="1">
                <a:solidFill>
                  <a:srgbClr val="0D0D0D"/>
                </a:solidFill>
              </a:defRPr>
            </a:pPr>
            <a:r>
              <a:rPr sz="1100"/>
              <a:t>Knowledge vs. Reliability Under Language Shift</a:t>
            </a:r>
            <a:br>
              <a:rPr sz="1100"/>
            </a:br>
            <a:endParaRPr sz="1100"/>
          </a:p>
          <a:p>
            <a:pPr indent="114300">
              <a:lnSpc>
                <a:spcPct val="115000"/>
              </a:lnSpc>
              <a:defRPr>
                <a:solidFill>
                  <a:srgbClr val="0D0D0D"/>
                </a:solidFill>
              </a:defRPr>
            </a:pPr>
            <a:endParaRPr lang="en-IN" sz="1100"/>
          </a:p>
          <a:p>
            <a:pPr indent="114300">
              <a:lnSpc>
                <a:spcPct val="115000"/>
              </a:lnSpc>
              <a:defRPr>
                <a:solidFill>
                  <a:srgbClr val="0D0D0D"/>
                </a:solidFill>
              </a:defRPr>
            </a:pPr>
            <a:endParaRPr lang="en-IN" sz="1100"/>
          </a:p>
          <a:p>
            <a:pPr indent="114300">
              <a:lnSpc>
                <a:spcPct val="115000"/>
              </a:lnSpc>
              <a:defRPr>
                <a:solidFill>
                  <a:srgbClr val="0D0D0D"/>
                </a:solidFill>
              </a:defRPr>
            </a:pPr>
            <a:endParaRPr lang="en-IN" sz="1100"/>
          </a:p>
          <a:p>
            <a:pPr indent="114300">
              <a:lnSpc>
                <a:spcPct val="115000"/>
              </a:lnSpc>
              <a:defRPr>
                <a:solidFill>
                  <a:srgbClr val="0D0D0D"/>
                </a:solidFill>
              </a:defRPr>
            </a:pPr>
            <a:br>
              <a:rPr sz="1100"/>
            </a:br>
            <a:br>
              <a:rPr sz="1100"/>
            </a:br>
            <a:br>
              <a:rPr sz="1100"/>
            </a:br>
            <a:br>
              <a:rPr sz="1100"/>
            </a:br>
            <a:br>
              <a:rPr sz="1100"/>
            </a:br>
            <a:br>
              <a:rPr sz="1100"/>
            </a:br>
            <a:r>
              <a:rPr sz="1100"/>
              <a:t>Models usually “remember” knowledge however alignment quality suffers.</a:t>
            </a:r>
          </a:p>
        </p:txBody>
      </p:sp>
      <p:sp>
        <p:nvSpPr>
          <p:cNvPr id="199" name="Text Placeholder 2"/>
          <p:cNvSpPr txBox="1"/>
          <p:nvPr/>
        </p:nvSpPr>
        <p:spPr>
          <a:xfrm>
            <a:off x="5615527" y="3636249"/>
            <a:ext cx="3528473" cy="1092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pPr indent="114300" algn="ctr">
              <a:lnSpc>
                <a:spcPct val="115000"/>
              </a:lnSpc>
              <a:defRPr b="1">
                <a:solidFill>
                  <a:srgbClr val="0D0D0D"/>
                </a:solidFill>
              </a:defRPr>
            </a:pPr>
            <a:r>
              <a:rPr sz="1100"/>
              <a:t>Why Language Shift is Hard to Solve</a:t>
            </a:r>
            <a:r>
              <a:rPr sz="1100" b="0"/>
              <a:t> </a:t>
            </a:r>
            <a:br>
              <a:rPr sz="1100" b="0"/>
            </a:br>
            <a:endParaRPr sz="1100" b="0"/>
          </a:p>
          <a:p>
            <a:pPr marL="114300">
              <a:lnSpc>
                <a:spcPct val="115000"/>
              </a:lnSpc>
              <a:buClr>
                <a:schemeClr val="accent2">
                  <a:lumOff val="21764"/>
                </a:schemeClr>
              </a:buClr>
              <a:buSzPts val="1400"/>
              <a:defRPr b="1">
                <a:solidFill>
                  <a:srgbClr val="0D0D0D"/>
                </a:solidFill>
              </a:defRPr>
            </a:pPr>
            <a:r>
              <a:rPr sz="1100"/>
              <a:t>Forgetting is not trivial; </a:t>
            </a:r>
            <a:r>
              <a:rPr sz="1100" b="0"/>
              <a:t>Simple freezing, partial freezing or naïve mixing strategies are not sufficient.</a:t>
            </a:r>
            <a:endParaRPr>
              <a:solidFill>
                <a:schemeClr val="accent2">
                  <a:lumOff val="21764"/>
                </a:schemeClr>
              </a:solidFill>
            </a:endParaRPr>
          </a:p>
        </p:txBody>
      </p:sp>
      <p:grpSp>
        <p:nvGrpSpPr>
          <p:cNvPr id="203" name="Group 12"/>
          <p:cNvGrpSpPr/>
          <p:nvPr/>
        </p:nvGrpSpPr>
        <p:grpSpPr>
          <a:xfrm>
            <a:off x="118412" y="2021242"/>
            <a:ext cx="2787224" cy="619856"/>
            <a:chOff x="0" y="0"/>
            <a:chExt cx="2787224" cy="619855"/>
          </a:xfrm>
        </p:grpSpPr>
        <p:pic>
          <p:nvPicPr>
            <p:cNvPr id="201" name="Picture 7" descr="Picture 7"/>
            <p:cNvPicPr>
              <a:picLocks noChangeAspect="1"/>
            </p:cNvPicPr>
            <p:nvPr/>
          </p:nvPicPr>
          <p:blipFill>
            <a:blip r:embed="rId2"/>
            <a:stretch>
              <a:fillRect/>
            </a:stretch>
          </p:blipFill>
          <p:spPr>
            <a:xfrm>
              <a:off x="0" y="0"/>
              <a:ext cx="542640" cy="588556"/>
            </a:xfrm>
            <a:prstGeom prst="rect">
              <a:avLst/>
            </a:prstGeom>
            <a:ln w="12700" cap="flat">
              <a:noFill/>
              <a:miter lim="400000"/>
            </a:ln>
            <a:effectLst/>
          </p:spPr>
        </p:pic>
        <p:sp>
          <p:nvSpPr>
            <p:cNvPr id="202" name="TextBox 11"/>
            <p:cNvSpPr txBox="1"/>
            <p:nvPr/>
          </p:nvSpPr>
          <p:spPr>
            <a:xfrm>
              <a:off x="588359" y="0"/>
              <a:ext cx="2198865" cy="6198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defRPr sz="1200">
                  <a:solidFill>
                    <a:srgbClr val="0D0D0D"/>
                  </a:solidFill>
                </a:defRPr>
              </a:lvl1pPr>
            </a:lstStyle>
            <a:p>
              <a:r>
                <a:t>Almost No Forgetting; Sometimes positive backward transfer</a:t>
              </a:r>
            </a:p>
          </p:txBody>
        </p:sp>
      </p:grpSp>
      <p:grpSp>
        <p:nvGrpSpPr>
          <p:cNvPr id="206" name="Group 21"/>
          <p:cNvGrpSpPr/>
          <p:nvPr/>
        </p:nvGrpSpPr>
        <p:grpSpPr>
          <a:xfrm>
            <a:off x="62950" y="2873498"/>
            <a:ext cx="3100903" cy="619857"/>
            <a:chOff x="0" y="0"/>
            <a:chExt cx="3100902" cy="619855"/>
          </a:xfrm>
        </p:grpSpPr>
        <p:sp>
          <p:nvSpPr>
            <p:cNvPr id="204" name="TextBox 15"/>
            <p:cNvSpPr txBox="1"/>
            <p:nvPr/>
          </p:nvSpPr>
          <p:spPr>
            <a:xfrm>
              <a:off x="902038" y="0"/>
              <a:ext cx="2198864" cy="6198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200">
                  <a:solidFill>
                    <a:srgbClr val="0D0D0D"/>
                  </a:solidFill>
                </a:defRPr>
              </a:pPr>
              <a:r>
                <a:t>M</a:t>
              </a:r>
              <a:r>
                <a:rPr>
                  <a:solidFill>
                    <a:srgbClr val="000000"/>
                  </a:solidFill>
                </a:rPr>
                <a:t>ostly mild, sometimes positive, sometimes slight forgetting.</a:t>
              </a:r>
            </a:p>
          </p:txBody>
        </p:sp>
        <p:pic>
          <p:nvPicPr>
            <p:cNvPr id="205" name="Picture 20" descr="Picture 20"/>
            <p:cNvPicPr>
              <a:picLocks noChangeAspect="1"/>
            </p:cNvPicPr>
            <p:nvPr/>
          </p:nvPicPr>
          <p:blipFill>
            <a:blip r:embed="rId3"/>
            <a:stretch>
              <a:fillRect/>
            </a:stretch>
          </p:blipFill>
          <p:spPr>
            <a:xfrm>
              <a:off x="0" y="0"/>
              <a:ext cx="856320" cy="609304"/>
            </a:xfrm>
            <a:prstGeom prst="rect">
              <a:avLst/>
            </a:prstGeom>
            <a:ln w="12700" cap="flat">
              <a:noFill/>
              <a:miter lim="400000"/>
            </a:ln>
            <a:effectLst/>
          </p:spPr>
        </p:pic>
      </p:grpSp>
      <p:grpSp>
        <p:nvGrpSpPr>
          <p:cNvPr id="209" name="Group 24"/>
          <p:cNvGrpSpPr/>
          <p:nvPr/>
        </p:nvGrpSpPr>
        <p:grpSpPr>
          <a:xfrm>
            <a:off x="62950" y="3678980"/>
            <a:ext cx="2939330" cy="646332"/>
            <a:chOff x="0" y="0"/>
            <a:chExt cx="2939329" cy="646331"/>
          </a:xfrm>
        </p:grpSpPr>
        <p:sp>
          <p:nvSpPr>
            <p:cNvPr id="207" name="TextBox 18"/>
            <p:cNvSpPr txBox="1"/>
            <p:nvPr/>
          </p:nvSpPr>
          <p:spPr>
            <a:xfrm>
              <a:off x="740464" y="0"/>
              <a:ext cx="2198865" cy="6198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indent="158750">
                <a:defRPr sz="1200" b="1"/>
              </a:pPr>
              <a:r>
                <a:t>Consistent catastrophic forgetting</a:t>
              </a:r>
              <a:r>
                <a:rPr b="0"/>
                <a:t> of previously learned languages</a:t>
              </a:r>
            </a:p>
          </p:txBody>
        </p:sp>
        <p:pic>
          <p:nvPicPr>
            <p:cNvPr id="208" name="Picture 23" descr="Picture 23"/>
            <p:cNvPicPr>
              <a:picLocks noChangeAspect="1"/>
            </p:cNvPicPr>
            <p:nvPr/>
          </p:nvPicPr>
          <p:blipFill>
            <a:blip r:embed="rId4"/>
            <a:stretch>
              <a:fillRect/>
            </a:stretch>
          </p:blipFill>
          <p:spPr>
            <a:xfrm>
              <a:off x="0" y="2126"/>
              <a:ext cx="746785" cy="644205"/>
            </a:xfrm>
            <a:prstGeom prst="rect">
              <a:avLst/>
            </a:prstGeom>
            <a:ln w="12700" cap="flat">
              <a:noFill/>
              <a:miter lim="400000"/>
            </a:ln>
            <a:effectLst/>
          </p:spPr>
        </p:pic>
      </p:grpSp>
      <p:pic>
        <p:nvPicPr>
          <p:cNvPr id="210" name="Picture 28" descr="Picture 28"/>
          <p:cNvPicPr>
            <a:picLocks noChangeAspect="1"/>
          </p:cNvPicPr>
          <p:nvPr/>
        </p:nvPicPr>
        <p:blipFill>
          <a:blip r:embed="rId5"/>
          <a:stretch>
            <a:fillRect/>
          </a:stretch>
        </p:blipFill>
        <p:spPr>
          <a:xfrm>
            <a:off x="6102152" y="1504050"/>
            <a:ext cx="2738417" cy="1272728"/>
          </a:xfrm>
          <a:prstGeom prst="rect">
            <a:avLst/>
          </a:prstGeom>
          <a:ln w="12700">
            <a:miter lim="400000"/>
          </a:ln>
        </p:spPr>
      </p:pic>
      <p:sp>
        <p:nvSpPr>
          <p:cNvPr id="211" name="TextBox 6"/>
          <p:cNvSpPr txBox="1"/>
          <p:nvPr/>
        </p:nvSpPr>
        <p:spPr>
          <a:xfrm>
            <a:off x="166124" y="4610360"/>
            <a:ext cx="3014577" cy="442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lvl1pPr>
          </a:lstStyle>
          <a:p>
            <a:r>
              <a:t>Larger LLMs lower overall loss however the trend remains the same</a:t>
            </a:r>
          </a:p>
        </p:txBody>
      </p:sp>
      <p:sp>
        <p:nvSpPr>
          <p:cNvPr id="2" name="Google Shape;122;p23">
            <a:extLst>
              <a:ext uri="{FF2B5EF4-FFF2-40B4-BE49-F238E27FC236}">
                <a16:creationId xmlns:a16="http://schemas.microsoft.com/office/drawing/2014/main" id="{BF6A32A4-122F-382F-CB32-7877B07D987B}"/>
              </a:ext>
            </a:extLst>
          </p:cNvPr>
          <p:cNvSpPr txBox="1"/>
          <p:nvPr/>
        </p:nvSpPr>
        <p:spPr>
          <a:xfrm>
            <a:off x="3734096" y="4728703"/>
            <a:ext cx="5409904" cy="4308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a:spAutoFit/>
          </a:bodyPr>
          <a:lstStyle/>
          <a:p>
            <a:pPr>
              <a:defRPr sz="1200"/>
            </a:pPr>
            <a:r>
              <a:rPr sz="800"/>
              <a:t>[63] E. </a:t>
            </a:r>
            <a:r>
              <a:rPr sz="800" err="1"/>
              <a:t>Gogoulou</a:t>
            </a:r>
            <a:r>
              <a:rPr sz="800"/>
              <a:t>, T. </a:t>
            </a:r>
            <a:r>
              <a:rPr sz="800" err="1"/>
              <a:t>Lesort</a:t>
            </a:r>
            <a:r>
              <a:rPr sz="800"/>
              <a:t>, M. Boman, and J. </a:t>
            </a:r>
            <a:r>
              <a:rPr sz="800" err="1"/>
              <a:t>Nivre</a:t>
            </a:r>
            <a:r>
              <a:rPr sz="800"/>
              <a:t>. Continual learning under language shift, 2024.</a:t>
            </a:r>
          </a:p>
          <a:p>
            <a:pPr>
              <a:defRPr sz="1200"/>
            </a:pPr>
            <a:r>
              <a:rPr sz="800"/>
              <a:t>[118] C.-A. Li and H.-Y. Lee. Examining forgetting in continual pre-training of aligned large language models, 2024</a:t>
            </a:r>
          </a:p>
        </p:txBody>
      </p:sp>
      <p:pic>
        <p:nvPicPr>
          <p:cNvPr id="6" name="Picture 5" descr="A graph showing different types of suffix&#10;&#10;AI-generated content may be incorrect.">
            <a:extLst>
              <a:ext uri="{FF2B5EF4-FFF2-40B4-BE49-F238E27FC236}">
                <a16:creationId xmlns:a16="http://schemas.microsoft.com/office/drawing/2014/main" id="{D0993D3A-CFA0-D730-15C6-3E39F52D27B9}"/>
              </a:ext>
            </a:extLst>
          </p:cNvPr>
          <p:cNvPicPr>
            <a:picLocks noChangeAspect="1"/>
          </p:cNvPicPr>
          <p:nvPr/>
        </p:nvPicPr>
        <p:blipFill>
          <a:blip r:embed="rId6"/>
          <a:stretch>
            <a:fillRect/>
          </a:stretch>
        </p:blipFill>
        <p:spPr>
          <a:xfrm>
            <a:off x="2815048" y="1798404"/>
            <a:ext cx="3165101" cy="1724751"/>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itle 1"/>
          <p:cNvSpPr txBox="1">
            <a:spLocks noGrp="1"/>
          </p:cNvSpPr>
          <p:nvPr>
            <p:ph type="title"/>
          </p:nvPr>
        </p:nvSpPr>
        <p:spPr>
          <a:xfrm>
            <a:off x="-1" y="1924"/>
            <a:ext cx="8520602" cy="572702"/>
          </a:xfrm>
          <a:prstGeom prst="rect">
            <a:avLst/>
          </a:prstGeom>
        </p:spPr>
        <p:txBody>
          <a:bodyPr/>
          <a:lstStyle/>
          <a:p>
            <a:pPr>
              <a:defRPr sz="2500"/>
            </a:pPr>
            <a:r>
              <a:t>Distributional Shifts in CPT: </a:t>
            </a:r>
            <a:r>
              <a:rPr>
                <a:solidFill>
                  <a:srgbClr val="808080"/>
                </a:solidFill>
              </a:rPr>
              <a:t>Content Shift</a:t>
            </a:r>
          </a:p>
        </p:txBody>
      </p:sp>
      <p:sp>
        <p:nvSpPr>
          <p:cNvPr id="219" name="Text Placeholder 2"/>
          <p:cNvSpPr txBox="1">
            <a:spLocks noGrp="1"/>
          </p:cNvSpPr>
          <p:nvPr>
            <p:ph type="body" sz="half" idx="1"/>
          </p:nvPr>
        </p:nvSpPr>
        <p:spPr>
          <a:xfrm>
            <a:off x="104077" y="490283"/>
            <a:ext cx="2401231" cy="4014812"/>
          </a:xfrm>
          <a:prstGeom prst="rect">
            <a:avLst/>
          </a:prstGeom>
        </p:spPr>
        <p:txBody>
          <a:bodyPr/>
          <a:lstStyle/>
          <a:p>
            <a:pPr marL="0" indent="114300" algn="ctr">
              <a:lnSpc>
                <a:spcPct val="103500"/>
              </a:lnSpc>
              <a:buSzTx/>
              <a:buNone/>
              <a:defRPr sz="1400" b="1">
                <a:solidFill>
                  <a:srgbClr val="0D0D0D"/>
                </a:solidFill>
              </a:defRPr>
            </a:pPr>
            <a:r>
              <a:t>Content Shift is Common and Beneficial but Challenging </a:t>
            </a:r>
          </a:p>
          <a:p>
            <a:pPr marL="0" indent="114300">
              <a:lnSpc>
                <a:spcPct val="103500"/>
              </a:lnSpc>
              <a:buSzTx/>
              <a:buNone/>
              <a:defRPr sz="1400">
                <a:solidFill>
                  <a:srgbClr val="0D0D0D"/>
                </a:solidFill>
              </a:defRPr>
            </a:pPr>
            <a:endParaRPr/>
          </a:p>
          <a:p>
            <a:pPr marL="0" indent="114300">
              <a:lnSpc>
                <a:spcPct val="103500"/>
              </a:lnSpc>
              <a:buSzTx/>
              <a:buNone/>
              <a:defRPr sz="1400">
                <a:solidFill>
                  <a:srgbClr val="0D0D0D"/>
                </a:solidFill>
              </a:defRPr>
            </a:pPr>
            <a:br/>
            <a:br/>
            <a:endParaRPr/>
          </a:p>
          <a:p>
            <a:pPr>
              <a:lnSpc>
                <a:spcPct val="103500"/>
              </a:lnSpc>
              <a:buSzPts val="1100"/>
              <a:defRPr sz="1100"/>
            </a:pPr>
            <a:r>
              <a:t>Large-scale CPT over </a:t>
            </a:r>
            <a:r>
              <a:rPr b="1"/>
              <a:t>159 domains</a:t>
            </a:r>
            <a:r>
              <a:t> shows strong gains in </a:t>
            </a:r>
            <a:r>
              <a:rPr b="1"/>
              <a:t>adaptation ability</a:t>
            </a:r>
            <a:r>
              <a:t> vs. single-domain DAP.</a:t>
            </a:r>
            <a:br/>
            <a:endParaRPr/>
          </a:p>
          <a:p>
            <a:pPr>
              <a:lnSpc>
                <a:spcPct val="103500"/>
              </a:lnSpc>
              <a:buSzPts val="1100"/>
              <a:defRPr sz="1100"/>
            </a:pPr>
            <a:r>
              <a:t>Sequentially learning new fields (e.g., chemistry → biology → finance) requires </a:t>
            </a:r>
            <a:r>
              <a:rPr b="1"/>
              <a:t>domain-specialization without forgetting</a:t>
            </a:r>
            <a:r>
              <a:t> earlier content.</a:t>
            </a:r>
          </a:p>
        </p:txBody>
      </p:sp>
      <p:sp>
        <p:nvSpPr>
          <p:cNvPr id="220" name="TextBox 5"/>
          <p:cNvSpPr txBox="1"/>
          <p:nvPr/>
        </p:nvSpPr>
        <p:spPr>
          <a:xfrm>
            <a:off x="75821" y="4066733"/>
            <a:ext cx="7022846" cy="629381"/>
          </a:xfrm>
          <a:prstGeom prst="rect">
            <a:avLst/>
          </a:prstGeom>
          <a:ln>
            <a:solidFill>
              <a:srgbClr val="000000"/>
            </a:solidFill>
            <a:prstDash val="dashDot"/>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200" b="1"/>
            </a:pPr>
            <a:r>
              <a:t>Key Takeaway: </a:t>
            </a:r>
            <a:r>
              <a:rPr b="0"/>
              <a:t>Content shifts require balancing rapid domain adaptation with minimal interference to prior knowledge.</a:t>
            </a:r>
            <a:br>
              <a:rPr b="0"/>
            </a:br>
            <a:r>
              <a:rPr b="0"/>
              <a:t>Replay alone is insufficient—</a:t>
            </a:r>
            <a:r>
              <a:t>modular, expandable, or scheduler-based strategies work best.</a:t>
            </a:r>
          </a:p>
        </p:txBody>
      </p:sp>
      <p:sp>
        <p:nvSpPr>
          <p:cNvPr id="221" name="Text Placeholder 2"/>
          <p:cNvSpPr txBox="1"/>
          <p:nvPr/>
        </p:nvSpPr>
        <p:spPr>
          <a:xfrm>
            <a:off x="2505306" y="490282"/>
            <a:ext cx="2245647" cy="39418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lnSpcReduction="10000"/>
          </a:bodyPr>
          <a:lstStyle/>
          <a:p>
            <a:pPr indent="114300" algn="ctr">
              <a:lnSpc>
                <a:spcPct val="115000"/>
              </a:lnSpc>
              <a:defRPr b="1">
                <a:solidFill>
                  <a:srgbClr val="0D0D0D"/>
                </a:solidFill>
              </a:defRPr>
            </a:pPr>
            <a:r>
              <a:t>Insights from Recent studies</a:t>
            </a:r>
            <a:endParaRPr sz="1800">
              <a:solidFill>
                <a:schemeClr val="accent2">
                  <a:lumOff val="21764"/>
                </a:schemeClr>
              </a:solidFill>
            </a:endParaRPr>
          </a:p>
          <a:p>
            <a:pPr indent="114300">
              <a:lnSpc>
                <a:spcPct val="115000"/>
              </a:lnSpc>
              <a:defRPr>
                <a:solidFill>
                  <a:srgbClr val="0D0D0D"/>
                </a:solidFill>
              </a:defRPr>
            </a:pPr>
            <a:endParaRPr sz="1800">
              <a:solidFill>
                <a:schemeClr val="accent2">
                  <a:lumOff val="21764"/>
                </a:schemeClr>
              </a:solidFill>
            </a:endParaRPr>
          </a:p>
          <a:p>
            <a:pPr indent="114300">
              <a:lnSpc>
                <a:spcPct val="115000"/>
              </a:lnSpc>
              <a:defRPr>
                <a:solidFill>
                  <a:srgbClr val="0D0D0D"/>
                </a:solidFill>
              </a:defRPr>
            </a:pPr>
            <a:endParaRPr sz="1800">
              <a:solidFill>
                <a:schemeClr val="accent2">
                  <a:lumOff val="21764"/>
                </a:schemeClr>
              </a:solidFill>
            </a:endParaRPr>
          </a:p>
          <a:p>
            <a:pPr marL="457200" indent="-342900">
              <a:lnSpc>
                <a:spcPct val="115000"/>
              </a:lnSpc>
              <a:buClr>
                <a:schemeClr val="accent2">
                  <a:lumOff val="21764"/>
                </a:schemeClr>
              </a:buClr>
              <a:buSzPts val="1100"/>
              <a:buFont typeface="Arial"/>
              <a:buChar char="●"/>
              <a:defRPr sz="1100" b="1">
                <a:solidFill>
                  <a:schemeClr val="accent2">
                    <a:lumOff val="21764"/>
                  </a:schemeClr>
                </a:solidFill>
              </a:defRPr>
            </a:pPr>
            <a:r>
              <a:t>Learning-rate rewarming + re-decay + limited replay</a:t>
            </a:r>
            <a:r>
              <a:rPr b="0"/>
              <a:t> can match the performance of full retraining.</a:t>
            </a:r>
            <a:endParaRPr sz="1800"/>
          </a:p>
          <a:p>
            <a:pPr marL="457200" indent="-342900">
              <a:lnSpc>
                <a:spcPct val="115000"/>
              </a:lnSpc>
              <a:buClr>
                <a:schemeClr val="accent2">
                  <a:lumOff val="21764"/>
                </a:schemeClr>
              </a:buClr>
              <a:buSzPts val="1100"/>
              <a:buFont typeface="Arial"/>
              <a:buChar char="●"/>
              <a:defRPr sz="1100">
                <a:solidFill>
                  <a:schemeClr val="accent2">
                    <a:lumOff val="21764"/>
                  </a:schemeClr>
                </a:solidFill>
              </a:defRPr>
            </a:pPr>
            <a:r>
              <a:t>Contrary to Common CL, </a:t>
            </a:r>
            <a:r>
              <a:rPr b="1"/>
              <a:t>experience replay is often </a:t>
            </a:r>
            <a:r>
              <a:rPr b="1" i="1"/>
              <a:t>ineffective</a:t>
            </a:r>
            <a:r>
              <a:rPr b="1"/>
              <a:t> in CPT</a:t>
            </a:r>
            <a:r>
              <a:t> due to overfitting risks and scale limitations.</a:t>
            </a:r>
            <a:endParaRPr sz="1800"/>
          </a:p>
          <a:p>
            <a:pPr marL="457200" indent="-342900">
              <a:lnSpc>
                <a:spcPct val="115000"/>
              </a:lnSpc>
              <a:buClr>
                <a:schemeClr val="accent2">
                  <a:lumOff val="21764"/>
                </a:schemeClr>
              </a:buClr>
              <a:buSzPts val="1100"/>
              <a:buFont typeface="Arial"/>
              <a:buChar char="●"/>
              <a:defRPr sz="1100">
                <a:solidFill>
                  <a:schemeClr val="accent2">
                    <a:lumOff val="21764"/>
                  </a:schemeClr>
                </a:solidFill>
              </a:defRPr>
            </a:pPr>
            <a:r>
              <a:t>At LLM scale, replay becomes </a:t>
            </a:r>
            <a:r>
              <a:rPr b="1"/>
              <a:t>infeasible</a:t>
            </a:r>
            <a:r>
              <a:t> and even </a:t>
            </a:r>
            <a:r>
              <a:rPr b="1"/>
              <a:t>slows adaptation</a:t>
            </a:r>
            <a:r>
              <a:t> to new domains.</a:t>
            </a:r>
          </a:p>
        </p:txBody>
      </p:sp>
      <p:sp>
        <p:nvSpPr>
          <p:cNvPr id="222" name="Text Placeholder 2"/>
          <p:cNvSpPr txBox="1"/>
          <p:nvPr/>
        </p:nvSpPr>
        <p:spPr>
          <a:xfrm>
            <a:off x="4750952" y="494452"/>
            <a:ext cx="2147403" cy="38953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pPr indent="114300" algn="ctr">
              <a:lnSpc>
                <a:spcPct val="92000"/>
              </a:lnSpc>
              <a:defRPr sz="1200" b="1">
                <a:solidFill>
                  <a:srgbClr val="0D0D0D"/>
                </a:solidFill>
              </a:defRPr>
            </a:pPr>
            <a:r>
              <a:t>Why Replay fails In CPT</a:t>
            </a:r>
            <a:endParaRPr sz="1600">
              <a:solidFill>
                <a:schemeClr val="accent2">
                  <a:lumOff val="21764"/>
                </a:schemeClr>
              </a:solidFill>
            </a:endParaRPr>
          </a:p>
          <a:p>
            <a:pPr indent="114300">
              <a:lnSpc>
                <a:spcPct val="92000"/>
              </a:lnSpc>
              <a:defRPr>
                <a:solidFill>
                  <a:srgbClr val="0D0D0D"/>
                </a:solidFill>
              </a:defRPr>
            </a:pPr>
            <a:endParaRPr sz="1600">
              <a:solidFill>
                <a:schemeClr val="accent2">
                  <a:lumOff val="21764"/>
                </a:schemeClr>
              </a:solidFill>
            </a:endParaRPr>
          </a:p>
          <a:p>
            <a:pPr indent="114300">
              <a:lnSpc>
                <a:spcPct val="92000"/>
              </a:lnSpc>
              <a:defRPr>
                <a:solidFill>
                  <a:srgbClr val="0D0D0D"/>
                </a:solidFill>
              </a:defRPr>
            </a:pPr>
            <a:endParaRPr sz="1600">
              <a:solidFill>
                <a:schemeClr val="accent2">
                  <a:lumOff val="21764"/>
                </a:schemeClr>
              </a:solidFill>
            </a:endParaRPr>
          </a:p>
          <a:p>
            <a:pPr indent="114300">
              <a:lnSpc>
                <a:spcPct val="92000"/>
              </a:lnSpc>
              <a:defRPr>
                <a:solidFill>
                  <a:srgbClr val="0D0D0D"/>
                </a:solidFill>
              </a:defRPr>
            </a:pPr>
            <a:endParaRPr sz="1600">
              <a:solidFill>
                <a:schemeClr val="accent2">
                  <a:lumOff val="21764"/>
                </a:schemeClr>
              </a:solidFill>
            </a:endParaRPr>
          </a:p>
          <a:p>
            <a:pPr indent="114300">
              <a:lnSpc>
                <a:spcPct val="92000"/>
              </a:lnSpc>
              <a:defRPr>
                <a:solidFill>
                  <a:srgbClr val="0D0D0D"/>
                </a:solidFill>
              </a:defRPr>
            </a:pPr>
            <a:endParaRPr sz="1600">
              <a:solidFill>
                <a:schemeClr val="accent2">
                  <a:lumOff val="21764"/>
                </a:schemeClr>
              </a:solidFill>
            </a:endParaRPr>
          </a:p>
          <a:p>
            <a:pPr indent="114300">
              <a:lnSpc>
                <a:spcPct val="92000"/>
              </a:lnSpc>
              <a:defRPr>
                <a:solidFill>
                  <a:srgbClr val="0D0D0D"/>
                </a:solidFill>
              </a:defRPr>
            </a:pPr>
            <a:endParaRPr sz="1600">
              <a:solidFill>
                <a:schemeClr val="accent2">
                  <a:lumOff val="21764"/>
                </a:schemeClr>
              </a:solidFill>
            </a:endParaRPr>
          </a:p>
          <a:p>
            <a:pPr marL="457200" indent="-342900">
              <a:lnSpc>
                <a:spcPct val="92000"/>
              </a:lnSpc>
              <a:buClr>
                <a:schemeClr val="accent2">
                  <a:lumOff val="21764"/>
                </a:schemeClr>
              </a:buClr>
              <a:buSzPts val="1300"/>
              <a:buFont typeface="Arial"/>
              <a:buChar char="●"/>
              <a:defRPr sz="1300">
                <a:solidFill>
                  <a:srgbClr val="0D0D0D"/>
                </a:solidFill>
              </a:defRPr>
            </a:pPr>
            <a:endParaRPr sz="1600">
              <a:solidFill>
                <a:schemeClr val="accent2">
                  <a:lumOff val="21764"/>
                </a:schemeClr>
              </a:solidFill>
            </a:endParaRPr>
          </a:p>
          <a:p>
            <a:pPr marL="457200" indent="-342900">
              <a:lnSpc>
                <a:spcPct val="92000"/>
              </a:lnSpc>
              <a:buClr>
                <a:schemeClr val="accent2">
                  <a:lumOff val="21764"/>
                </a:schemeClr>
              </a:buClr>
              <a:buSzPts val="1200"/>
              <a:buFont typeface="Arial"/>
              <a:buChar char="●"/>
              <a:defRPr sz="1200">
                <a:solidFill>
                  <a:schemeClr val="accent2">
                    <a:lumOff val="21764"/>
                  </a:schemeClr>
                </a:solidFill>
              </a:defRPr>
            </a:pPr>
            <a:r>
              <a:t>The sheer volume of pre-training corpora makes replay buffers </a:t>
            </a:r>
            <a:r>
              <a:rPr b="1"/>
              <a:t>computationally unrealistic</a:t>
            </a:r>
            <a:r>
              <a:t>.</a:t>
            </a:r>
            <a:endParaRPr sz="1600"/>
          </a:p>
          <a:p>
            <a:pPr marL="457200" indent="-342900">
              <a:lnSpc>
                <a:spcPct val="92000"/>
              </a:lnSpc>
              <a:buClr>
                <a:schemeClr val="accent2">
                  <a:lumOff val="21764"/>
                </a:schemeClr>
              </a:buClr>
              <a:buSzPts val="1200"/>
              <a:buFont typeface="Arial"/>
              <a:buChar char="●"/>
              <a:defRPr sz="1200">
                <a:solidFill>
                  <a:schemeClr val="accent2">
                    <a:lumOff val="21764"/>
                  </a:schemeClr>
                </a:solidFill>
              </a:defRPr>
            </a:pPr>
            <a:r>
              <a:t>CPT differs from typical CL: preventing forgetting cannot come at the cost of inhibiting domain learning.</a:t>
            </a:r>
          </a:p>
        </p:txBody>
      </p:sp>
      <p:sp>
        <p:nvSpPr>
          <p:cNvPr id="223" name="Text Placeholder 2"/>
          <p:cNvSpPr txBox="1"/>
          <p:nvPr/>
        </p:nvSpPr>
        <p:spPr>
          <a:xfrm>
            <a:off x="6898354" y="488837"/>
            <a:ext cx="2245647" cy="38953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pPr indent="114300" algn="ctr">
              <a:lnSpc>
                <a:spcPct val="115000"/>
              </a:lnSpc>
              <a:defRPr b="1">
                <a:solidFill>
                  <a:srgbClr val="0D0D0D"/>
                </a:solidFill>
              </a:defRPr>
            </a:pPr>
            <a:r>
              <a:t>Effective Strategies for Handling Content Shift</a:t>
            </a:r>
            <a:endParaRPr sz="1800">
              <a:solidFill>
                <a:schemeClr val="accent2">
                  <a:lumOff val="21764"/>
                </a:schemeClr>
              </a:solidFill>
            </a:endParaRPr>
          </a:p>
          <a:p>
            <a:pPr indent="114300">
              <a:lnSpc>
                <a:spcPct val="115000"/>
              </a:lnSpc>
              <a:defRPr>
                <a:solidFill>
                  <a:srgbClr val="0D0D0D"/>
                </a:solidFill>
              </a:defRPr>
            </a:pPr>
            <a:endParaRPr sz="1800">
              <a:solidFill>
                <a:schemeClr val="accent2">
                  <a:lumOff val="21764"/>
                </a:schemeClr>
              </a:solidFill>
            </a:endParaRPr>
          </a:p>
        </p:txBody>
      </p:sp>
      <p:grpSp>
        <p:nvGrpSpPr>
          <p:cNvPr id="226" name="Group 22"/>
          <p:cNvGrpSpPr/>
          <p:nvPr/>
        </p:nvGrpSpPr>
        <p:grpSpPr>
          <a:xfrm>
            <a:off x="497821" y="1379935"/>
            <a:ext cx="1769329" cy="638313"/>
            <a:chOff x="0" y="0"/>
            <a:chExt cx="1769328" cy="638311"/>
          </a:xfrm>
        </p:grpSpPr>
        <p:pic>
          <p:nvPicPr>
            <p:cNvPr id="224" name="Picture 14" descr="Picture 14"/>
            <p:cNvPicPr>
              <a:picLocks noChangeAspect="1"/>
            </p:cNvPicPr>
            <p:nvPr/>
          </p:nvPicPr>
          <p:blipFill>
            <a:blip r:embed="rId2"/>
            <a:stretch>
              <a:fillRect/>
            </a:stretch>
          </p:blipFill>
          <p:spPr>
            <a:xfrm>
              <a:off x="0" y="0"/>
              <a:ext cx="1769328" cy="386425"/>
            </a:xfrm>
            <a:prstGeom prst="rect">
              <a:avLst/>
            </a:prstGeom>
            <a:ln w="12700" cap="flat">
              <a:noFill/>
              <a:miter lim="400000"/>
            </a:ln>
            <a:effectLst/>
          </p:spPr>
        </p:pic>
        <p:sp>
          <p:nvSpPr>
            <p:cNvPr id="225" name="TextBox 19"/>
            <p:cNvSpPr txBox="1"/>
            <p:nvPr/>
          </p:nvSpPr>
          <p:spPr>
            <a:xfrm>
              <a:off x="45719" y="435894"/>
              <a:ext cx="1677889" cy="2024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800">
                  <a:solidFill>
                    <a:srgbClr val="0D0D0D"/>
                  </a:solidFill>
                </a:defRPr>
              </a:lvl1pPr>
            </a:lstStyle>
            <a:p>
              <a:r>
                <a:t>Sequentially Learning new fields</a:t>
              </a:r>
            </a:p>
          </p:txBody>
        </p:sp>
      </p:grpSp>
      <p:pic>
        <p:nvPicPr>
          <p:cNvPr id="227" name="Picture 27" descr="Picture 27"/>
          <p:cNvPicPr>
            <a:picLocks noChangeAspect="1"/>
          </p:cNvPicPr>
          <p:nvPr/>
        </p:nvPicPr>
        <p:blipFill>
          <a:blip r:embed="rId3"/>
          <a:stretch>
            <a:fillRect/>
          </a:stretch>
        </p:blipFill>
        <p:spPr>
          <a:xfrm>
            <a:off x="4835674" y="985724"/>
            <a:ext cx="1977958" cy="986896"/>
          </a:xfrm>
          <a:prstGeom prst="rect">
            <a:avLst/>
          </a:prstGeom>
          <a:ln w="12700">
            <a:miter lim="400000"/>
          </a:ln>
        </p:spPr>
      </p:pic>
      <p:pic>
        <p:nvPicPr>
          <p:cNvPr id="229" name="Picture 32" descr="Picture 32"/>
          <p:cNvPicPr>
            <a:picLocks noChangeAspect="1"/>
          </p:cNvPicPr>
          <p:nvPr/>
        </p:nvPicPr>
        <p:blipFill>
          <a:blip r:embed="rId4"/>
          <a:stretch>
            <a:fillRect/>
          </a:stretch>
        </p:blipFill>
        <p:spPr>
          <a:xfrm>
            <a:off x="7074939" y="1478074"/>
            <a:ext cx="891354" cy="514243"/>
          </a:xfrm>
          <a:prstGeom prst="rect">
            <a:avLst/>
          </a:prstGeom>
          <a:ln w="12700">
            <a:miter lim="400000"/>
          </a:ln>
        </p:spPr>
      </p:pic>
      <p:sp>
        <p:nvSpPr>
          <p:cNvPr id="231" name="TextBox 36"/>
          <p:cNvSpPr txBox="1"/>
          <p:nvPr/>
        </p:nvSpPr>
        <p:spPr>
          <a:xfrm>
            <a:off x="8037823" y="1437310"/>
            <a:ext cx="1216711" cy="646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000" b="1"/>
            </a:pPr>
            <a:r>
              <a:rPr err="1"/>
              <a:t>DEMix</a:t>
            </a:r>
            <a:r>
              <a:t> Layers</a:t>
            </a:r>
            <a:br>
              <a:rPr/>
            </a:br>
            <a:r>
              <a:rPr b="0"/>
              <a:t>Incrementally train &amp; mix experts </a:t>
            </a:r>
            <a:r>
              <a:rPr b="0" err="1"/>
              <a:t>probabilstically</a:t>
            </a:r>
            <a:endParaRPr b="0"/>
          </a:p>
        </p:txBody>
      </p:sp>
      <p:sp>
        <p:nvSpPr>
          <p:cNvPr id="232" name="TextBox 37"/>
          <p:cNvSpPr txBox="1"/>
          <p:nvPr/>
        </p:nvSpPr>
        <p:spPr>
          <a:xfrm>
            <a:off x="7532670" y="2365736"/>
            <a:ext cx="1216711" cy="22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000" b="1"/>
            </a:lvl1pPr>
          </a:lstStyle>
          <a:p>
            <a:r>
              <a:t>Lifelong-</a:t>
            </a:r>
            <a:r>
              <a:rPr err="1"/>
              <a:t>MoE</a:t>
            </a:r>
            <a:endParaRPr/>
          </a:p>
        </p:txBody>
      </p:sp>
      <p:pic>
        <p:nvPicPr>
          <p:cNvPr id="233" name="Picture 39" descr="Picture 39"/>
          <p:cNvPicPr>
            <a:picLocks noChangeAspect="1"/>
          </p:cNvPicPr>
          <p:nvPr/>
        </p:nvPicPr>
        <p:blipFill>
          <a:blip r:embed="rId5"/>
          <a:stretch>
            <a:fillRect/>
          </a:stretch>
        </p:blipFill>
        <p:spPr>
          <a:xfrm>
            <a:off x="7361868" y="2714787"/>
            <a:ext cx="1558314" cy="642604"/>
          </a:xfrm>
          <a:prstGeom prst="rect">
            <a:avLst/>
          </a:prstGeom>
          <a:ln w="12700">
            <a:miter lim="400000"/>
          </a:ln>
        </p:spPr>
      </p:pic>
      <p:sp>
        <p:nvSpPr>
          <p:cNvPr id="234" name="TextBox 40"/>
          <p:cNvSpPr txBox="1"/>
          <p:nvPr/>
        </p:nvSpPr>
        <p:spPr>
          <a:xfrm>
            <a:off x="7298980" y="3988782"/>
            <a:ext cx="1684092" cy="646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000" b="1"/>
            </a:pPr>
            <a:r>
              <a:t>Structured Scheduling</a:t>
            </a:r>
          </a:p>
          <a:p>
            <a:pPr algn="ctr">
              <a:defRPr sz="1000"/>
            </a:pPr>
            <a:r>
              <a:t>(LR rewarm + decay)</a:t>
            </a:r>
            <a:br>
              <a:rPr/>
            </a:br>
            <a:r>
              <a:t>Smooth transitions between domains</a:t>
            </a:r>
          </a:p>
        </p:txBody>
      </p:sp>
      <p:sp>
        <p:nvSpPr>
          <p:cNvPr id="3" name="TextBox 2">
            <a:extLst>
              <a:ext uri="{FF2B5EF4-FFF2-40B4-BE49-F238E27FC236}">
                <a16:creationId xmlns:a16="http://schemas.microsoft.com/office/drawing/2014/main" id="{C1CA8DF0-7D0B-076E-24B0-6C5083F62494}"/>
              </a:ext>
            </a:extLst>
          </p:cNvPr>
          <p:cNvSpPr txBox="1"/>
          <p:nvPr/>
        </p:nvSpPr>
        <p:spPr>
          <a:xfrm>
            <a:off x="0" y="4757854"/>
            <a:ext cx="9078925" cy="415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700">
                <a:solidFill>
                  <a:schemeClr val="bg1">
                    <a:lumMod val="50000"/>
                  </a:schemeClr>
                </a:solidFill>
              </a:rPr>
              <a:t>Qin, </a:t>
            </a:r>
            <a:r>
              <a:rPr lang="en-US" sz="700" err="1">
                <a:solidFill>
                  <a:schemeClr val="bg1">
                    <a:lumMod val="50000"/>
                  </a:schemeClr>
                </a:solidFill>
              </a:rPr>
              <a:t>Yujia</a:t>
            </a:r>
            <a:r>
              <a:rPr lang="en-US" sz="700">
                <a:solidFill>
                  <a:schemeClr val="bg1">
                    <a:lumMod val="50000"/>
                  </a:schemeClr>
                </a:solidFill>
              </a:rPr>
              <a:t>, et al. "Recyclable tuning for continual pre-training." </a:t>
            </a:r>
            <a:r>
              <a:rPr lang="en-US" sz="700" err="1">
                <a:solidFill>
                  <a:schemeClr val="bg1">
                    <a:lumMod val="50000"/>
                  </a:schemeClr>
                </a:solidFill>
              </a:rPr>
              <a:t>arXiv</a:t>
            </a:r>
            <a:r>
              <a:rPr lang="en-US" sz="700">
                <a:solidFill>
                  <a:schemeClr val="bg1">
                    <a:lumMod val="50000"/>
                  </a:schemeClr>
                </a:solidFill>
              </a:rPr>
              <a:t> preprint arXiv:2305.08702 (2023).</a:t>
            </a:r>
          </a:p>
          <a:p>
            <a:r>
              <a:rPr lang="en-IN" sz="700" err="1">
                <a:solidFill>
                  <a:schemeClr val="bg1">
                    <a:lumMod val="50000"/>
                  </a:schemeClr>
                </a:solidFill>
              </a:rPr>
              <a:t>Gururangan</a:t>
            </a:r>
            <a:r>
              <a:rPr lang="en-IN" sz="700">
                <a:solidFill>
                  <a:schemeClr val="bg1">
                    <a:lumMod val="50000"/>
                  </a:schemeClr>
                </a:solidFill>
              </a:rPr>
              <a:t>, </a:t>
            </a:r>
            <a:r>
              <a:rPr lang="en-IN" sz="700" err="1">
                <a:solidFill>
                  <a:schemeClr val="bg1">
                    <a:lumMod val="50000"/>
                  </a:schemeClr>
                </a:solidFill>
              </a:rPr>
              <a:t>Suchin</a:t>
            </a:r>
            <a:r>
              <a:rPr lang="en-IN" sz="700">
                <a:solidFill>
                  <a:schemeClr val="bg1">
                    <a:lumMod val="50000"/>
                  </a:schemeClr>
                </a:solidFill>
              </a:rPr>
              <a:t>, et al. "</a:t>
            </a:r>
            <a:r>
              <a:rPr lang="en-IN" sz="700" err="1">
                <a:solidFill>
                  <a:schemeClr val="bg1">
                    <a:lumMod val="50000"/>
                  </a:schemeClr>
                </a:solidFill>
              </a:rPr>
              <a:t>Demix</a:t>
            </a:r>
            <a:r>
              <a:rPr lang="en-IN" sz="700">
                <a:solidFill>
                  <a:schemeClr val="bg1">
                    <a:lumMod val="50000"/>
                  </a:schemeClr>
                </a:solidFill>
              </a:rPr>
              <a:t> layers: Disentangling domains for modular language modeling.“</a:t>
            </a:r>
          </a:p>
          <a:p>
            <a:r>
              <a:rPr lang="en-US" sz="700">
                <a:solidFill>
                  <a:schemeClr val="bg1">
                    <a:lumMod val="50000"/>
                  </a:schemeClr>
                </a:solidFill>
              </a:rPr>
              <a:t>Chen, </a:t>
            </a:r>
            <a:r>
              <a:rPr lang="en-US" sz="700" err="1">
                <a:solidFill>
                  <a:schemeClr val="bg1">
                    <a:lumMod val="50000"/>
                  </a:schemeClr>
                </a:solidFill>
              </a:rPr>
              <a:t>Wuyang</a:t>
            </a:r>
            <a:r>
              <a:rPr lang="en-US" sz="700">
                <a:solidFill>
                  <a:schemeClr val="bg1">
                    <a:lumMod val="50000"/>
                  </a:schemeClr>
                </a:solidFill>
              </a:rPr>
              <a:t>, et al. "Lifelong language pretraining with distribution-specialized experts." International Conference on Machine Learning. PMLR, 2023.</a:t>
            </a:r>
            <a:endParaRPr kumimoji="0" lang="en-IN" sz="700" b="0" i="0" u="none" strike="noStrike" cap="none" spc="0" normalizeH="0" baseline="0">
              <a:ln>
                <a:noFill/>
              </a:ln>
              <a:solidFill>
                <a:schemeClr val="bg1">
                  <a:lumMod val="50000"/>
                </a:schemeClr>
              </a:solidFill>
              <a:effectLst/>
              <a:uFillTx/>
              <a:latin typeface="+mj-lt"/>
              <a:ea typeface="+mj-ea"/>
              <a:cs typeface="+mj-cs"/>
              <a:sym typeface="Arial"/>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Text Placeholder 2"/>
          <p:cNvSpPr txBox="1">
            <a:spLocks noGrp="1"/>
          </p:cNvSpPr>
          <p:nvPr>
            <p:ph type="body" sz="half" idx="1"/>
          </p:nvPr>
        </p:nvSpPr>
        <p:spPr>
          <a:xfrm>
            <a:off x="185319" y="574625"/>
            <a:ext cx="2847814" cy="4250136"/>
          </a:xfrm>
          <a:prstGeom prst="rect">
            <a:avLst/>
          </a:prstGeom>
        </p:spPr>
        <p:txBody>
          <a:bodyPr/>
          <a:lstStyle/>
          <a:p>
            <a:pPr marL="0" indent="114300">
              <a:buSzTx/>
              <a:buNone/>
              <a:defRPr sz="1200" b="1">
                <a:solidFill>
                  <a:srgbClr val="0D0D0D"/>
                </a:solidFill>
              </a:defRPr>
            </a:pPr>
            <a:r>
              <a:t>Why Temporal Shift Is Uniquely Challenging</a:t>
            </a:r>
          </a:p>
          <a:p>
            <a:pPr marL="0" indent="114300">
              <a:buSzTx/>
              <a:buNone/>
              <a:defRPr sz="1200" b="1">
                <a:solidFill>
                  <a:srgbClr val="0D0D0D"/>
                </a:solidFill>
              </a:defRPr>
            </a:pPr>
            <a:endParaRPr/>
          </a:p>
          <a:p>
            <a:pPr>
              <a:buSzPts val="1200"/>
              <a:defRPr sz="1200"/>
            </a:pPr>
            <a:r>
              <a:t>Temporal shifts introduce </a:t>
            </a:r>
            <a:r>
              <a:rPr b="1"/>
              <a:t>conflicting facts</a:t>
            </a:r>
            <a:r>
              <a:t> over time.</a:t>
            </a:r>
            <a:br/>
            <a:br/>
            <a:br/>
            <a:br/>
            <a:br/>
            <a:endParaRPr/>
          </a:p>
          <a:p>
            <a:pPr>
              <a:buSzPts val="1200"/>
              <a:defRPr sz="1200"/>
            </a:pPr>
            <a:r>
              <a:t>Unlike content or language shift, we </a:t>
            </a:r>
            <a:r>
              <a:rPr b="1"/>
              <a:t>don’t want to retain</a:t>
            </a:r>
            <a:r>
              <a:t> outdated facts, we need to update them.</a:t>
            </a:r>
          </a:p>
          <a:p>
            <a:pPr>
              <a:buSzPts val="1200"/>
              <a:defRPr sz="1200"/>
            </a:pPr>
            <a:r>
              <a:t>Multi-task training struggles when tasks contain </a:t>
            </a:r>
            <a:r>
              <a:rPr i="1"/>
              <a:t>mutually inconsistent knowledge</a:t>
            </a:r>
            <a:r>
              <a:t>.</a:t>
            </a:r>
          </a:p>
        </p:txBody>
      </p:sp>
      <p:sp>
        <p:nvSpPr>
          <p:cNvPr id="240" name="Title 1"/>
          <p:cNvSpPr txBox="1">
            <a:spLocks noGrp="1"/>
          </p:cNvSpPr>
          <p:nvPr>
            <p:ph type="title"/>
          </p:nvPr>
        </p:nvSpPr>
        <p:spPr>
          <a:xfrm>
            <a:off x="-1" y="1924"/>
            <a:ext cx="8520602" cy="572702"/>
          </a:xfrm>
          <a:prstGeom prst="rect">
            <a:avLst/>
          </a:prstGeom>
        </p:spPr>
        <p:txBody>
          <a:bodyPr/>
          <a:lstStyle/>
          <a:p>
            <a:pPr>
              <a:defRPr sz="2500"/>
            </a:pPr>
            <a:r>
              <a:t>Distributional Shifts in CPT: </a:t>
            </a:r>
            <a:r>
              <a:rPr>
                <a:solidFill>
                  <a:srgbClr val="808080"/>
                </a:solidFill>
              </a:rPr>
              <a:t>Temporal Shift</a:t>
            </a:r>
          </a:p>
        </p:txBody>
      </p:sp>
      <p:grpSp>
        <p:nvGrpSpPr>
          <p:cNvPr id="248" name="Diagram 4"/>
          <p:cNvGrpSpPr/>
          <p:nvPr/>
        </p:nvGrpSpPr>
        <p:grpSpPr>
          <a:xfrm>
            <a:off x="439103" y="1795383"/>
            <a:ext cx="2504332" cy="714127"/>
            <a:chOff x="0" y="0"/>
            <a:chExt cx="2504330" cy="714125"/>
          </a:xfrm>
        </p:grpSpPr>
        <p:grpSp>
          <p:nvGrpSpPr>
            <p:cNvPr id="243" name="Group"/>
            <p:cNvGrpSpPr/>
            <p:nvPr/>
          </p:nvGrpSpPr>
          <p:grpSpPr>
            <a:xfrm>
              <a:off x="0" y="0"/>
              <a:ext cx="1043472" cy="714125"/>
              <a:chOff x="0" y="0"/>
              <a:chExt cx="1043471" cy="714124"/>
            </a:xfrm>
          </p:grpSpPr>
          <p:sp>
            <p:nvSpPr>
              <p:cNvPr id="241" name="Rounded Rectangle"/>
              <p:cNvSpPr/>
              <p:nvPr/>
            </p:nvSpPr>
            <p:spPr>
              <a:xfrm>
                <a:off x="0" y="0"/>
                <a:ext cx="1043471" cy="714124"/>
              </a:xfrm>
              <a:prstGeom prst="roundRect">
                <a:avLst>
                  <a:gd name="adj" fmla="val 10000"/>
                </a:avLst>
              </a:prstGeom>
              <a:solidFill>
                <a:schemeClr val="accent1"/>
              </a:solidFill>
              <a:ln w="25400" cap="flat">
                <a:solidFill>
                  <a:srgbClr val="FFFFFF"/>
                </a:solidFill>
                <a:prstDash val="solid"/>
                <a:round/>
              </a:ln>
              <a:effectLst/>
            </p:spPr>
            <p:txBody>
              <a:bodyPr wrap="square" lIns="45719" tIns="45719" rIns="45719" bIns="45719" numCol="1" anchor="ctr">
                <a:noAutofit/>
              </a:bodyPr>
              <a:lstStyle/>
              <a:p>
                <a:pPr algn="ctr" defTabSz="488950">
                  <a:lnSpc>
                    <a:spcPct val="90000"/>
                  </a:lnSpc>
                  <a:spcBef>
                    <a:spcPts val="500"/>
                  </a:spcBef>
                  <a:defRPr sz="1100">
                    <a:solidFill>
                      <a:srgbClr val="FFFFFF"/>
                    </a:solidFill>
                  </a:defRPr>
                </a:pPr>
                <a:endParaRPr/>
              </a:p>
            </p:txBody>
          </p:sp>
          <p:sp>
            <p:nvSpPr>
              <p:cNvPr id="242" name="Time T1 (Past) Messi Plays for Barcelona"/>
              <p:cNvSpPr txBox="1"/>
              <p:nvPr/>
            </p:nvSpPr>
            <p:spPr>
              <a:xfrm>
                <a:off x="20915" y="34811"/>
                <a:ext cx="1001639" cy="644502"/>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1909" tIns="41909" rIns="41909" bIns="41909" numCol="1" anchor="ctr">
                <a:spAutoFit/>
              </a:bodyPr>
              <a:lstStyle/>
              <a:p>
                <a:pPr algn="ctr" defTabSz="488950">
                  <a:lnSpc>
                    <a:spcPct val="90000"/>
                  </a:lnSpc>
                  <a:spcBef>
                    <a:spcPts val="400"/>
                  </a:spcBef>
                  <a:defRPr sz="1100" b="1">
                    <a:solidFill>
                      <a:srgbClr val="FFFFFF"/>
                    </a:solidFill>
                  </a:defRPr>
                </a:pPr>
                <a:r>
                  <a:t>Time T1 (Past)</a:t>
                </a:r>
                <a:br/>
                <a:r>
                  <a:rPr b="0"/>
                  <a:t>Messi Plays for Barcelona</a:t>
                </a:r>
              </a:p>
            </p:txBody>
          </p:sp>
        </p:grpSp>
        <p:sp>
          <p:nvSpPr>
            <p:cNvPr id="244" name="Arrow"/>
            <p:cNvSpPr/>
            <p:nvPr/>
          </p:nvSpPr>
          <p:spPr>
            <a:xfrm>
              <a:off x="1147816" y="227672"/>
              <a:ext cx="221216" cy="258780"/>
            </a:xfrm>
            <a:prstGeom prst="rightArrow">
              <a:avLst>
                <a:gd name="adj1" fmla="val 60000"/>
                <a:gd name="adj2" fmla="val 50000"/>
              </a:avLst>
            </a:prstGeom>
            <a:solidFill>
              <a:srgbClr val="AEC1F8"/>
            </a:solidFill>
            <a:ln w="12700" cap="flat">
              <a:noFill/>
              <a:miter lim="400000"/>
            </a:ln>
            <a:effectLst/>
          </p:spPr>
          <p:txBody>
            <a:bodyPr wrap="square" lIns="45719" tIns="45719" rIns="45719" bIns="45719" numCol="1" anchor="ctr">
              <a:noAutofit/>
            </a:bodyPr>
            <a:lstStyle/>
            <a:p>
              <a:pPr algn="ctr" defTabSz="400050">
                <a:lnSpc>
                  <a:spcPct val="90000"/>
                </a:lnSpc>
                <a:spcBef>
                  <a:spcPts val="500"/>
                </a:spcBef>
                <a:defRPr sz="900">
                  <a:solidFill>
                    <a:srgbClr val="FFFFFF"/>
                  </a:solidFill>
                </a:defRPr>
              </a:pPr>
              <a:endParaRPr/>
            </a:p>
          </p:txBody>
        </p:sp>
        <p:grpSp>
          <p:nvGrpSpPr>
            <p:cNvPr id="247" name="Group"/>
            <p:cNvGrpSpPr/>
            <p:nvPr/>
          </p:nvGrpSpPr>
          <p:grpSpPr>
            <a:xfrm>
              <a:off x="1460858" y="0"/>
              <a:ext cx="1043472" cy="714125"/>
              <a:chOff x="0" y="0"/>
              <a:chExt cx="1043471" cy="714124"/>
            </a:xfrm>
          </p:grpSpPr>
          <p:sp>
            <p:nvSpPr>
              <p:cNvPr id="245" name="Rounded Rectangle"/>
              <p:cNvSpPr/>
              <p:nvPr/>
            </p:nvSpPr>
            <p:spPr>
              <a:xfrm>
                <a:off x="0" y="0"/>
                <a:ext cx="1043471" cy="714124"/>
              </a:xfrm>
              <a:prstGeom prst="roundRect">
                <a:avLst>
                  <a:gd name="adj" fmla="val 10000"/>
                </a:avLst>
              </a:prstGeom>
              <a:solidFill>
                <a:srgbClr val="92D050"/>
              </a:solidFill>
              <a:ln w="25400" cap="flat">
                <a:solidFill>
                  <a:srgbClr val="FFFFFF"/>
                </a:solidFill>
                <a:prstDash val="solid"/>
                <a:round/>
              </a:ln>
              <a:effectLst/>
            </p:spPr>
            <p:txBody>
              <a:bodyPr wrap="square" lIns="45719" tIns="45719" rIns="45719" bIns="45719" numCol="1" anchor="ctr">
                <a:noAutofit/>
              </a:bodyPr>
              <a:lstStyle/>
              <a:p>
                <a:pPr algn="ctr" defTabSz="488950">
                  <a:lnSpc>
                    <a:spcPct val="90000"/>
                  </a:lnSpc>
                  <a:spcBef>
                    <a:spcPts val="500"/>
                  </a:spcBef>
                  <a:defRPr sz="1100" b="1">
                    <a:solidFill>
                      <a:srgbClr val="FFFFFF"/>
                    </a:solidFill>
                  </a:defRPr>
                </a:pPr>
                <a:endParaRPr/>
              </a:p>
            </p:txBody>
          </p:sp>
          <p:sp>
            <p:nvSpPr>
              <p:cNvPr id="246" name="Time T2 (Present) Messi Plays for Inter Miami"/>
              <p:cNvSpPr txBox="1"/>
              <p:nvPr/>
            </p:nvSpPr>
            <p:spPr>
              <a:xfrm>
                <a:off x="20915" y="34811"/>
                <a:ext cx="1001639" cy="644502"/>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1909" tIns="41909" rIns="41909" bIns="41909" numCol="1" anchor="ctr">
                <a:spAutoFit/>
              </a:bodyPr>
              <a:lstStyle/>
              <a:p>
                <a:pPr algn="ctr" defTabSz="488950">
                  <a:lnSpc>
                    <a:spcPct val="90000"/>
                  </a:lnSpc>
                  <a:spcBef>
                    <a:spcPts val="400"/>
                  </a:spcBef>
                  <a:defRPr sz="1100" b="1">
                    <a:solidFill>
                      <a:srgbClr val="FFFFFF"/>
                    </a:solidFill>
                  </a:defRPr>
                </a:pPr>
                <a:r>
                  <a:t>Time T2 (Present)</a:t>
                </a:r>
                <a:br/>
                <a:r>
                  <a:rPr b="0"/>
                  <a:t>Messi Plays for Inter Miami</a:t>
                </a:r>
              </a:p>
            </p:txBody>
          </p:sp>
        </p:grpSp>
      </p:grpSp>
      <p:sp>
        <p:nvSpPr>
          <p:cNvPr id="249" name="TextBox 5"/>
          <p:cNvSpPr txBox="1"/>
          <p:nvPr/>
        </p:nvSpPr>
        <p:spPr>
          <a:xfrm>
            <a:off x="1293541" y="2464661"/>
            <a:ext cx="906965" cy="236512"/>
          </a:xfrm>
          <a:prstGeom prst="rect">
            <a:avLst/>
          </a:prstGeom>
          <a:ln>
            <a:solidFill>
              <a:srgbClr val="FF0000"/>
            </a:solidFill>
            <a:prstDash val="sysDash"/>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lvl1pPr algn="ctr">
              <a:defRPr sz="1000">
                <a:solidFill>
                  <a:srgbClr val="FF0000"/>
                </a:solidFill>
              </a:defRPr>
            </a:lvl1pPr>
          </a:lstStyle>
          <a:p>
            <a:r>
              <a:t>CONFLICT</a:t>
            </a:r>
          </a:p>
        </p:txBody>
      </p:sp>
      <p:sp>
        <p:nvSpPr>
          <p:cNvPr id="250" name="Text Placeholder 2"/>
          <p:cNvSpPr txBox="1"/>
          <p:nvPr/>
        </p:nvSpPr>
        <p:spPr>
          <a:xfrm>
            <a:off x="2929052" y="574625"/>
            <a:ext cx="2847814" cy="425013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ormAutofit/>
          </a:bodyPr>
          <a:lstStyle/>
          <a:p>
            <a:pPr indent="114300">
              <a:lnSpc>
                <a:spcPct val="115000"/>
              </a:lnSpc>
              <a:defRPr sz="1200" b="1">
                <a:solidFill>
                  <a:srgbClr val="0D0D0D"/>
                </a:solidFill>
              </a:defRPr>
            </a:pPr>
            <a:r>
              <a:t>The Three Core Objectives of Temporal CPT</a:t>
            </a:r>
            <a:endParaRPr sz="1800">
              <a:solidFill>
                <a:schemeClr val="accent2">
                  <a:lumOff val="21764"/>
                </a:schemeClr>
              </a:solidFill>
            </a:endParaRPr>
          </a:p>
          <a:p>
            <a:pPr indent="114300">
              <a:lnSpc>
                <a:spcPct val="115000"/>
              </a:lnSpc>
              <a:defRPr sz="1200" b="1">
                <a:solidFill>
                  <a:srgbClr val="0D0D0D"/>
                </a:solidFill>
              </a:defRPr>
            </a:pPr>
            <a:endParaRPr sz="1800">
              <a:solidFill>
                <a:schemeClr val="accent2">
                  <a:lumOff val="21764"/>
                </a:schemeClr>
              </a:solidFill>
            </a:endParaRPr>
          </a:p>
          <a:p>
            <a:pPr indent="114300">
              <a:lnSpc>
                <a:spcPct val="115000"/>
              </a:lnSpc>
              <a:defRPr sz="1200">
                <a:solidFill>
                  <a:schemeClr val="accent2">
                    <a:lumOff val="21764"/>
                  </a:schemeClr>
                </a:solidFill>
              </a:defRPr>
            </a:pPr>
            <a:r>
              <a:t>To remain temporally aligned, CPT must simultaneously:</a:t>
            </a:r>
            <a:endParaRPr sz="1800"/>
          </a:p>
          <a:p>
            <a:pPr marL="457200" indent="-342900">
              <a:lnSpc>
                <a:spcPct val="115000"/>
              </a:lnSpc>
              <a:buClr>
                <a:schemeClr val="accent2">
                  <a:lumOff val="21764"/>
                </a:schemeClr>
              </a:buClr>
              <a:buSzPts val="1200"/>
              <a:buFont typeface="Arial"/>
              <a:buChar char="●"/>
              <a:defRPr sz="1200" b="1">
                <a:solidFill>
                  <a:schemeClr val="accent2">
                    <a:lumOff val="21764"/>
                  </a:schemeClr>
                </a:solidFill>
              </a:defRPr>
            </a:pPr>
            <a:r>
              <a:t>Retain</a:t>
            </a:r>
            <a:r>
              <a:rPr b="0"/>
              <a:t> stable, time-invariant knowledge.</a:t>
            </a:r>
            <a:endParaRPr sz="1800"/>
          </a:p>
          <a:p>
            <a:pPr marL="457200" indent="-342900">
              <a:lnSpc>
                <a:spcPct val="115000"/>
              </a:lnSpc>
              <a:buClr>
                <a:schemeClr val="accent2">
                  <a:lumOff val="21764"/>
                </a:schemeClr>
              </a:buClr>
              <a:buSzPts val="1200"/>
              <a:buFont typeface="Arial"/>
              <a:buChar char="●"/>
              <a:defRPr sz="1200" b="1">
                <a:solidFill>
                  <a:schemeClr val="accent2">
                    <a:lumOff val="21764"/>
                  </a:schemeClr>
                </a:solidFill>
              </a:defRPr>
            </a:pPr>
            <a:r>
              <a:t>Acquire</a:t>
            </a:r>
            <a:r>
              <a:rPr b="0"/>
              <a:t> new knowledge emerging in the latest data.</a:t>
            </a:r>
            <a:endParaRPr sz="1800"/>
          </a:p>
          <a:p>
            <a:pPr marL="457200" indent="-342900">
              <a:lnSpc>
                <a:spcPct val="115000"/>
              </a:lnSpc>
              <a:buClr>
                <a:schemeClr val="accent2">
                  <a:lumOff val="21764"/>
                </a:schemeClr>
              </a:buClr>
              <a:buSzPts val="1200"/>
              <a:buFont typeface="Arial"/>
              <a:buChar char="●"/>
              <a:defRPr sz="1200" b="1">
                <a:solidFill>
                  <a:schemeClr val="accent2">
                    <a:lumOff val="21764"/>
                  </a:schemeClr>
                </a:solidFill>
              </a:defRPr>
            </a:pPr>
            <a:r>
              <a:t>Update</a:t>
            </a:r>
            <a:r>
              <a:rPr b="0"/>
              <a:t> outdated or incorrect knowledge.</a:t>
            </a:r>
          </a:p>
        </p:txBody>
      </p:sp>
      <p:sp>
        <p:nvSpPr>
          <p:cNvPr id="251" name="Text Placeholder 2"/>
          <p:cNvSpPr txBox="1"/>
          <p:nvPr/>
        </p:nvSpPr>
        <p:spPr>
          <a:xfrm>
            <a:off x="5776864" y="574625"/>
            <a:ext cx="2847814" cy="425013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ormAutofit/>
          </a:bodyPr>
          <a:lstStyle/>
          <a:p>
            <a:pPr indent="114300">
              <a:lnSpc>
                <a:spcPct val="115000"/>
              </a:lnSpc>
              <a:defRPr sz="1200" b="1">
                <a:solidFill>
                  <a:srgbClr val="0D0D0D"/>
                </a:solidFill>
              </a:defRPr>
            </a:pPr>
            <a:r>
              <a:t>What Research Finds About CPT Under Temporal Shift</a:t>
            </a:r>
            <a:br>
              <a:rPr/>
            </a:br>
            <a:endParaRPr/>
          </a:p>
          <a:p>
            <a:pPr indent="114300">
              <a:lnSpc>
                <a:spcPct val="115000"/>
              </a:lnSpc>
              <a:defRPr sz="1200">
                <a:solidFill>
                  <a:srgbClr val="0D0D0D"/>
                </a:solidFill>
              </a:defRPr>
            </a:pPr>
            <a:r>
              <a:t>C</a:t>
            </a:r>
            <a:r>
              <a:rPr lang="en-IN" err="1"/>
              <a:t>ontinuous</a:t>
            </a:r>
            <a:r>
              <a:rPr lang="en-IN"/>
              <a:t> </a:t>
            </a:r>
            <a:r>
              <a:t>K</a:t>
            </a:r>
            <a:r>
              <a:rPr lang="en-IN" err="1"/>
              <a:t>nowledge</a:t>
            </a:r>
            <a:r>
              <a:rPr lang="en-IN"/>
              <a:t> </a:t>
            </a:r>
            <a:r>
              <a:t>L</a:t>
            </a:r>
            <a:r>
              <a:rPr lang="en-IN"/>
              <a:t>earning</a:t>
            </a:r>
            <a:r>
              <a:t> compares different traditional CL methodologies for CPT and finds that:</a:t>
            </a:r>
            <a:endParaRPr sz="1800">
              <a:solidFill>
                <a:schemeClr val="accent2">
                  <a:lumOff val="21764"/>
                </a:schemeClr>
              </a:solidFill>
            </a:endParaRPr>
          </a:p>
          <a:p>
            <a:pPr marL="457200" indent="-342900">
              <a:lnSpc>
                <a:spcPct val="115000"/>
              </a:lnSpc>
              <a:buClr>
                <a:schemeClr val="accent2">
                  <a:lumOff val="21764"/>
                </a:schemeClr>
              </a:buClr>
              <a:buSzPts val="1000"/>
              <a:buFont typeface="Arial"/>
              <a:buChar char="●"/>
              <a:defRPr sz="1000" b="1">
                <a:solidFill>
                  <a:schemeClr val="accent2">
                    <a:lumOff val="21764"/>
                  </a:schemeClr>
                </a:solidFill>
              </a:defRPr>
            </a:pPr>
            <a:r>
              <a:t>Parameter expansion</a:t>
            </a:r>
            <a:r>
              <a:rPr b="0"/>
              <a:t> (new modules, frozen base) is consistently robust.</a:t>
            </a:r>
            <a:endParaRPr sz="1800"/>
          </a:p>
          <a:p>
            <a:pPr marL="457200" indent="-342900">
              <a:lnSpc>
                <a:spcPct val="115000"/>
              </a:lnSpc>
              <a:buClr>
                <a:schemeClr val="accent2">
                  <a:lumOff val="21764"/>
                </a:schemeClr>
              </a:buClr>
              <a:buSzPts val="1000"/>
              <a:buFont typeface="Arial"/>
              <a:buChar char="●"/>
              <a:defRPr sz="1000" b="1">
                <a:solidFill>
                  <a:schemeClr val="accent2">
                    <a:lumOff val="21764"/>
                  </a:schemeClr>
                </a:solidFill>
              </a:defRPr>
            </a:pPr>
            <a:r>
              <a:t>Replay-based methods struggle</a:t>
            </a:r>
            <a:r>
              <a:rPr b="0"/>
              <a:t>—they slow acquisition of new facts and impede updates.</a:t>
            </a:r>
            <a:br>
              <a:rPr b="0"/>
            </a:br>
            <a:endParaRPr sz="1200">
              <a:solidFill>
                <a:srgbClr val="0D0D0D"/>
              </a:solidFill>
            </a:endParaRPr>
          </a:p>
          <a:p>
            <a:pPr indent="114300">
              <a:lnSpc>
                <a:spcPct val="115000"/>
              </a:lnSpc>
              <a:defRPr sz="1200" b="1">
                <a:solidFill>
                  <a:srgbClr val="0D0D0D"/>
                </a:solidFill>
              </a:defRPr>
            </a:pPr>
            <a:r>
              <a:rPr err="1"/>
              <a:t>TemporalWiki</a:t>
            </a:r>
            <a:r>
              <a:t> </a:t>
            </a:r>
            <a:r>
              <a:rPr b="0">
                <a:solidFill>
                  <a:schemeClr val="accent2">
                    <a:lumOff val="21764"/>
                  </a:schemeClr>
                </a:solidFill>
              </a:rPr>
              <a:t>Builds sequential Wikipedia snapshots and </a:t>
            </a:r>
            <a:r>
              <a:rPr>
                <a:solidFill>
                  <a:schemeClr val="accent2">
                    <a:lumOff val="21764"/>
                  </a:schemeClr>
                </a:solidFill>
              </a:rPr>
              <a:t>differential corpora</a:t>
            </a:r>
            <a:r>
              <a:rPr b="0">
                <a:solidFill>
                  <a:schemeClr val="accent2">
                    <a:lumOff val="21764"/>
                  </a:schemeClr>
                </a:solidFill>
              </a:rPr>
              <a:t> (only changed/new facts).</a:t>
            </a:r>
            <a:br>
              <a:rPr b="0">
                <a:solidFill>
                  <a:schemeClr val="accent2">
                    <a:lumOff val="21764"/>
                  </a:schemeClr>
                </a:solidFill>
              </a:rPr>
            </a:br>
            <a:r>
              <a:rPr b="0">
                <a:solidFill>
                  <a:schemeClr val="accent2">
                    <a:lumOff val="21764"/>
                  </a:schemeClr>
                </a:solidFill>
              </a:rPr>
              <a:t>They show that training on </a:t>
            </a:r>
            <a:r>
              <a:rPr>
                <a:solidFill>
                  <a:schemeClr val="accent2">
                    <a:lumOff val="21764"/>
                  </a:schemeClr>
                </a:solidFill>
              </a:rPr>
              <a:t>diff-sets</a:t>
            </a:r>
            <a:r>
              <a:rPr b="0">
                <a:solidFill>
                  <a:schemeClr val="accent2">
                    <a:lumOff val="21764"/>
                  </a:schemeClr>
                </a:solidFill>
              </a:rPr>
              <a:t> dramatically improves new knowledge acquisition and updating.</a:t>
            </a:r>
          </a:p>
        </p:txBody>
      </p:sp>
      <p:sp>
        <p:nvSpPr>
          <p:cNvPr id="252" name="TextBox 11"/>
          <p:cNvSpPr txBox="1"/>
          <p:nvPr/>
        </p:nvSpPr>
        <p:spPr>
          <a:xfrm>
            <a:off x="223604" y="4824760"/>
            <a:ext cx="8651652" cy="31671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defRPr sz="800">
                <a:solidFill>
                  <a:srgbClr val="808080"/>
                </a:solidFill>
              </a:defRPr>
            </a:pPr>
            <a:r>
              <a:t>J. Jang, S. Ye, S. Yang, J. Shin, J. Han, G. Kim, S. J. Choi, and M. Seo. Towards continual knowledge learning of language models. In ICLR</a:t>
            </a:r>
            <a:br>
              <a:rPr/>
            </a:br>
            <a:r>
              <a:t>J. Jang, S. Ye, C. Lee, S. Yang, J. Shin, J. Han, G. Kim, and M. Seo. </a:t>
            </a:r>
            <a:r>
              <a:rPr err="1"/>
              <a:t>Temporalwiki</a:t>
            </a:r>
            <a:r>
              <a:t>: A lifelong benchmark for training and evaluating ever-</a:t>
            </a:r>
            <a:r>
              <a:rPr err="1"/>
              <a:t>evolvinglanguage</a:t>
            </a:r>
            <a:r>
              <a:t> models. 2022.</a:t>
            </a:r>
          </a:p>
        </p:txBody>
      </p:sp>
      <p:sp>
        <p:nvSpPr>
          <p:cNvPr id="253" name="TextBox 12"/>
          <p:cNvSpPr txBox="1"/>
          <p:nvPr/>
        </p:nvSpPr>
        <p:spPr>
          <a:xfrm>
            <a:off x="3168328" y="3010964"/>
            <a:ext cx="2473342" cy="172354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defRPr sz="1100" b="1"/>
            </a:pPr>
            <a:r>
              <a:t>Temporal Language Models (TLMs): A Different Solution Path</a:t>
            </a:r>
            <a:br>
              <a:rPr/>
            </a:br>
            <a:br>
              <a:rPr/>
            </a:br>
            <a:br>
              <a:rPr/>
            </a:br>
            <a:br>
              <a:rPr/>
            </a:br>
            <a:endParaRPr lang="en-IN"/>
          </a:p>
          <a:p>
            <a:pPr>
              <a:defRPr sz="1100" b="1"/>
            </a:pPr>
            <a:r>
              <a:rPr sz="1000" b="0"/>
              <a:t>Inject </a:t>
            </a:r>
            <a:r>
              <a:rPr sz="1000"/>
              <a:t>explicit temporal information</a:t>
            </a:r>
            <a:r>
              <a:rPr sz="1000" b="0"/>
              <a:t> into the model that helps LLMs disambiguate </a:t>
            </a:r>
            <a:r>
              <a:rPr sz="1000"/>
              <a:t>time-dependent facts</a:t>
            </a:r>
            <a:r>
              <a:rPr sz="1000" b="0"/>
              <a:t>, supporting retention + update without conflict.</a:t>
            </a:r>
          </a:p>
        </p:txBody>
      </p:sp>
      <p:pic>
        <p:nvPicPr>
          <p:cNvPr id="254" name="Picture 14" descr="Picture 14"/>
          <p:cNvPicPr>
            <a:picLocks noChangeAspect="1"/>
          </p:cNvPicPr>
          <p:nvPr/>
        </p:nvPicPr>
        <p:blipFill>
          <a:blip r:embed="rId2"/>
          <a:stretch>
            <a:fillRect/>
          </a:stretch>
        </p:blipFill>
        <p:spPr>
          <a:xfrm>
            <a:off x="3318281" y="3423429"/>
            <a:ext cx="1884038" cy="596455"/>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4ABEF-89D6-CAD8-A03D-44E66E4420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63BDEB-4290-57EA-954A-264CE3C42525}"/>
              </a:ext>
            </a:extLst>
          </p:cNvPr>
          <p:cNvSpPr>
            <a:spLocks noGrp="1"/>
          </p:cNvSpPr>
          <p:nvPr>
            <p:ph type="title"/>
          </p:nvPr>
        </p:nvSpPr>
        <p:spPr>
          <a:xfrm>
            <a:off x="-1" y="23203"/>
            <a:ext cx="9070193" cy="572701"/>
          </a:xfrm>
        </p:spPr>
        <p:txBody>
          <a:bodyPr>
            <a:normAutofit fontScale="90000"/>
          </a:bodyPr>
          <a:lstStyle/>
          <a:p>
            <a:r>
              <a:rPr lang="en-IN"/>
              <a:t>DEMIX Layers: Disentangling Domains for Modular Language Modeling</a:t>
            </a:r>
            <a:endParaRPr lang="en-IN">
              <a:solidFill>
                <a:schemeClr val="bg1">
                  <a:lumMod val="50000"/>
                </a:schemeClr>
              </a:solidFill>
            </a:endParaRPr>
          </a:p>
        </p:txBody>
      </p:sp>
      <p:sp>
        <p:nvSpPr>
          <p:cNvPr id="3" name="Text Placeholder 2">
            <a:extLst>
              <a:ext uri="{FF2B5EF4-FFF2-40B4-BE49-F238E27FC236}">
                <a16:creationId xmlns:a16="http://schemas.microsoft.com/office/drawing/2014/main" id="{29BAB59D-8A24-4CFF-6DD8-2ADE4766714C}"/>
              </a:ext>
            </a:extLst>
          </p:cNvPr>
          <p:cNvSpPr>
            <a:spLocks noGrp="1"/>
          </p:cNvSpPr>
          <p:nvPr>
            <p:ph type="body" idx="1"/>
          </p:nvPr>
        </p:nvSpPr>
        <p:spPr>
          <a:xfrm>
            <a:off x="73807" y="899532"/>
            <a:ext cx="4498193" cy="1181266"/>
          </a:xfrm>
        </p:spPr>
        <p:txBody>
          <a:bodyPr>
            <a:normAutofit lnSpcReduction="10000"/>
          </a:bodyPr>
          <a:lstStyle/>
          <a:p>
            <a:pPr marL="114300" indent="0">
              <a:buNone/>
            </a:pPr>
            <a:r>
              <a:rPr lang="en-IN" sz="1200" b="1"/>
              <a:t>Motivation:</a:t>
            </a:r>
            <a:br>
              <a:rPr lang="en-IN" sz="1200" b="1"/>
            </a:br>
            <a:r>
              <a:rPr lang="en-IN" sz="1200" b="1"/>
              <a:t>Monolithic LLMs Struggle with adaptation and control</a:t>
            </a:r>
          </a:p>
          <a:p>
            <a:pPr marL="114300" indent="0">
              <a:buNone/>
            </a:pPr>
            <a:endParaRPr lang="en-IN" sz="1100" b="1"/>
          </a:p>
          <a:p>
            <a:pPr marL="114300" indent="0">
              <a:buNone/>
            </a:pPr>
            <a:r>
              <a:rPr lang="en-IN" sz="1100"/>
              <a:t>Standard “dense training” updates all parameters on all data, leading to significant catastrophic forgetting </a:t>
            </a:r>
          </a:p>
          <a:p>
            <a:pPr marL="114300" indent="0">
              <a:buNone/>
            </a:pPr>
            <a:endParaRPr lang="en-IN" sz="1100"/>
          </a:p>
          <a:p>
            <a:pPr marL="114300" indent="0">
              <a:buNone/>
            </a:pPr>
            <a:endParaRPr lang="en-IN" sz="1100"/>
          </a:p>
        </p:txBody>
      </p:sp>
      <p:sp>
        <p:nvSpPr>
          <p:cNvPr id="12" name="TextBox 11">
            <a:extLst>
              <a:ext uri="{FF2B5EF4-FFF2-40B4-BE49-F238E27FC236}">
                <a16:creationId xmlns:a16="http://schemas.microsoft.com/office/drawing/2014/main" id="{50FB4329-C51A-E703-D07F-316E878C82C4}"/>
              </a:ext>
            </a:extLst>
          </p:cNvPr>
          <p:cNvSpPr txBox="1"/>
          <p:nvPr/>
        </p:nvSpPr>
        <p:spPr>
          <a:xfrm>
            <a:off x="73807" y="4809893"/>
            <a:ext cx="894381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800" err="1">
                <a:solidFill>
                  <a:schemeClr val="bg1">
                    <a:lumMod val="50000"/>
                  </a:schemeClr>
                </a:solidFill>
              </a:rPr>
              <a:t>Gururangan</a:t>
            </a:r>
            <a:r>
              <a:rPr lang="en-US" sz="800">
                <a:solidFill>
                  <a:schemeClr val="bg1">
                    <a:lumMod val="50000"/>
                  </a:schemeClr>
                </a:solidFill>
              </a:rPr>
              <a:t>, </a:t>
            </a:r>
            <a:r>
              <a:rPr lang="en-US" sz="800" err="1">
                <a:solidFill>
                  <a:schemeClr val="bg1">
                    <a:lumMod val="50000"/>
                  </a:schemeClr>
                </a:solidFill>
              </a:rPr>
              <a:t>Suchin</a:t>
            </a:r>
            <a:r>
              <a:rPr lang="en-US" sz="800">
                <a:solidFill>
                  <a:schemeClr val="bg1">
                    <a:lumMod val="50000"/>
                  </a:schemeClr>
                </a:solidFill>
              </a:rPr>
              <a:t>, et al. "</a:t>
            </a:r>
            <a:r>
              <a:rPr lang="en-US" sz="800" err="1">
                <a:solidFill>
                  <a:schemeClr val="bg1">
                    <a:lumMod val="50000"/>
                  </a:schemeClr>
                </a:solidFill>
              </a:rPr>
              <a:t>Demix</a:t>
            </a:r>
            <a:r>
              <a:rPr lang="en-US" sz="800">
                <a:solidFill>
                  <a:schemeClr val="bg1">
                    <a:lumMod val="50000"/>
                  </a:schemeClr>
                </a:solidFill>
              </a:rPr>
              <a:t> layers: Disentangling domains for modular language modeling." Proceedings of the 2022 Conference of the North American Chapter of the Association for Computational Linguistics: Human Language Technologies. 2022.</a:t>
            </a:r>
            <a:endParaRPr kumimoji="0" lang="en-IN" sz="800" b="0" i="0" u="none" strike="noStrike" cap="none" spc="0" normalizeH="0" baseline="0">
              <a:ln>
                <a:noFill/>
              </a:ln>
              <a:solidFill>
                <a:schemeClr val="bg1">
                  <a:lumMod val="50000"/>
                </a:schemeClr>
              </a:solidFill>
              <a:effectLst/>
              <a:uFillTx/>
              <a:latin typeface="+mj-lt"/>
              <a:ea typeface="+mj-ea"/>
              <a:cs typeface="+mj-cs"/>
              <a:sym typeface="Arial"/>
            </a:endParaRPr>
          </a:p>
        </p:txBody>
      </p:sp>
      <p:sp>
        <p:nvSpPr>
          <p:cNvPr id="16" name="Text Placeholder 2">
            <a:extLst>
              <a:ext uri="{FF2B5EF4-FFF2-40B4-BE49-F238E27FC236}">
                <a16:creationId xmlns:a16="http://schemas.microsoft.com/office/drawing/2014/main" id="{5C0F65AE-FC8B-2678-C062-D5F73F963ABF}"/>
              </a:ext>
            </a:extLst>
          </p:cNvPr>
          <p:cNvSpPr txBox="1">
            <a:spLocks/>
          </p:cNvSpPr>
          <p:nvPr/>
        </p:nvSpPr>
        <p:spPr>
          <a:xfrm>
            <a:off x="4572000" y="595903"/>
            <a:ext cx="4498193" cy="421399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ormAutofit/>
          </a:bodyPr>
          <a:lst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a:lstStyle>
          <a:p>
            <a:pPr marL="114300" indent="0" hangingPunct="1">
              <a:buFont typeface="Arial"/>
              <a:buNone/>
            </a:pPr>
            <a:endParaRPr lang="en-IN" sz="1100"/>
          </a:p>
        </p:txBody>
      </p:sp>
      <p:sp>
        <p:nvSpPr>
          <p:cNvPr id="19" name="AutoShape 2" descr="Output image">
            <a:extLst>
              <a:ext uri="{FF2B5EF4-FFF2-40B4-BE49-F238E27FC236}">
                <a16:creationId xmlns:a16="http://schemas.microsoft.com/office/drawing/2014/main" id="{BAA7AFBC-2BEB-886D-94B2-E24DC435FF86}"/>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4" name="Text Placeholder 2">
            <a:extLst>
              <a:ext uri="{FF2B5EF4-FFF2-40B4-BE49-F238E27FC236}">
                <a16:creationId xmlns:a16="http://schemas.microsoft.com/office/drawing/2014/main" id="{36291665-AD26-F87B-9E36-9988CD183B7A}"/>
              </a:ext>
            </a:extLst>
          </p:cNvPr>
          <p:cNvSpPr txBox="1">
            <a:spLocks/>
          </p:cNvSpPr>
          <p:nvPr/>
        </p:nvSpPr>
        <p:spPr>
          <a:xfrm>
            <a:off x="4572000" y="595902"/>
            <a:ext cx="4498193" cy="4213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lnSpcReduction="10000"/>
          </a:bodyPr>
          <a:lst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a:lstStyle>
          <a:p>
            <a:pPr marL="114300" indent="0" hangingPunct="1">
              <a:buFont typeface="Arial"/>
              <a:buNone/>
            </a:pPr>
            <a:r>
              <a:rPr lang="en-IN" sz="1200" b="1"/>
              <a:t>The Methodology:</a:t>
            </a:r>
            <a:br>
              <a:rPr lang="en-IN" sz="1200" b="1"/>
            </a:br>
            <a:r>
              <a:rPr lang="en-IN" sz="1200" b="1"/>
              <a:t>Replace monolithic FFNs with modular, domain-specific experts.</a:t>
            </a:r>
          </a:p>
          <a:p>
            <a:pPr marL="114300" indent="0" hangingPunct="1">
              <a:buFont typeface="Arial"/>
              <a:buNone/>
            </a:pPr>
            <a:endParaRPr lang="en-IN" sz="1100" b="1"/>
          </a:p>
          <a:p>
            <a:pPr marL="114300" indent="0" hangingPunct="1">
              <a:buFont typeface="Arial"/>
              <a:buNone/>
            </a:pPr>
            <a:endParaRPr lang="en-IN" sz="1100"/>
          </a:p>
          <a:p>
            <a:pPr marL="114300" indent="0" hangingPunct="1">
              <a:buFont typeface="Arial"/>
              <a:buNone/>
            </a:pPr>
            <a:endParaRPr lang="en-IN" sz="1100"/>
          </a:p>
          <a:p>
            <a:pPr marL="114300" indent="0" hangingPunct="1">
              <a:buFont typeface="Arial"/>
              <a:buNone/>
            </a:pPr>
            <a:endParaRPr lang="en-IN" sz="1100"/>
          </a:p>
          <a:p>
            <a:pPr marL="114300" indent="0" hangingPunct="1">
              <a:buFont typeface="Arial"/>
              <a:buNone/>
            </a:pPr>
            <a:endParaRPr lang="en-IN" sz="1100"/>
          </a:p>
          <a:p>
            <a:pPr marL="114300" indent="0" hangingPunct="1">
              <a:buFont typeface="Arial"/>
              <a:buNone/>
            </a:pPr>
            <a:endParaRPr lang="en-IN" sz="1100"/>
          </a:p>
          <a:p>
            <a:pPr marL="114300" indent="0" hangingPunct="1">
              <a:buFont typeface="Arial"/>
              <a:buNone/>
            </a:pPr>
            <a:endParaRPr lang="en-IN" sz="1100"/>
          </a:p>
          <a:p>
            <a:pPr marL="114300" indent="0" hangingPunct="1">
              <a:buFont typeface="Arial"/>
              <a:buNone/>
            </a:pPr>
            <a:endParaRPr lang="en-IN" sz="1100"/>
          </a:p>
          <a:p>
            <a:pPr marL="114300" indent="0" hangingPunct="1">
              <a:buFont typeface="Arial"/>
              <a:buNone/>
            </a:pPr>
            <a:endParaRPr lang="en-IN" sz="1100"/>
          </a:p>
          <a:p>
            <a:pPr hangingPunct="1"/>
            <a:r>
              <a:rPr lang="en-IN" sz="1100" b="1"/>
              <a:t>Core Idea: </a:t>
            </a:r>
            <a:r>
              <a:rPr lang="en-IN" sz="1100"/>
              <a:t>The Domain Expert Mixture (DEMIX) layer is a drop in replacement for the standard FFN layer in a transformer.</a:t>
            </a:r>
          </a:p>
          <a:p>
            <a:pPr hangingPunct="1"/>
            <a:r>
              <a:rPr lang="en-IN" sz="1100" b="1"/>
              <a:t>Mechanism</a:t>
            </a:r>
            <a:r>
              <a:rPr lang="en-IN" sz="1100"/>
              <a:t>: Instead of one FFN, DEMIX uses a collection of expert FFNs. During training each document is routed to the expert corresponding to its domain label.</a:t>
            </a:r>
          </a:p>
          <a:p>
            <a:pPr hangingPunct="1"/>
            <a:r>
              <a:rPr lang="en-IN" sz="1100" b="1"/>
              <a:t>Key Feature: </a:t>
            </a:r>
            <a:r>
              <a:rPr lang="en-IN" sz="1100"/>
              <a:t>This creates a modular architecture where domain-specific knowledge is disentangled into separated components, while shared parameters (like attention layers) are still learned across all data</a:t>
            </a:r>
          </a:p>
        </p:txBody>
      </p:sp>
      <p:pic>
        <p:nvPicPr>
          <p:cNvPr id="6" name="Picture 5" descr="A diagram of a medical process&#10;&#10;AI-generated content may be incorrect.">
            <a:extLst>
              <a:ext uri="{FF2B5EF4-FFF2-40B4-BE49-F238E27FC236}">
                <a16:creationId xmlns:a16="http://schemas.microsoft.com/office/drawing/2014/main" id="{51F0D084-E3F6-3D92-0B38-8761CB73B518}"/>
              </a:ext>
            </a:extLst>
          </p:cNvPr>
          <p:cNvPicPr>
            <a:picLocks noChangeAspect="1"/>
          </p:cNvPicPr>
          <p:nvPr/>
        </p:nvPicPr>
        <p:blipFill>
          <a:blip r:embed="rId2"/>
          <a:stretch>
            <a:fillRect/>
          </a:stretch>
        </p:blipFill>
        <p:spPr>
          <a:xfrm>
            <a:off x="5818478" y="1118226"/>
            <a:ext cx="1771187" cy="1672218"/>
          </a:xfrm>
          <a:prstGeom prst="rect">
            <a:avLst/>
          </a:prstGeom>
        </p:spPr>
      </p:pic>
      <p:sp>
        <p:nvSpPr>
          <p:cNvPr id="7" name="TextBox 6">
            <a:extLst>
              <a:ext uri="{FF2B5EF4-FFF2-40B4-BE49-F238E27FC236}">
                <a16:creationId xmlns:a16="http://schemas.microsoft.com/office/drawing/2014/main" id="{F048C67A-6B1F-C08B-AAF8-82AF26E15EF3}"/>
              </a:ext>
            </a:extLst>
          </p:cNvPr>
          <p:cNvSpPr txBox="1"/>
          <p:nvPr/>
        </p:nvSpPr>
        <p:spPr>
          <a:xfrm>
            <a:off x="291548" y="1965138"/>
            <a:ext cx="4359965" cy="2154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N"/>
              <a:t>DEMIX Layers : Idea</a:t>
            </a:r>
          </a:p>
          <a:p>
            <a:endParaRPr lang="en-IN" sz="1200"/>
          </a:p>
          <a:p>
            <a:r>
              <a:rPr lang="en-US" sz="1200"/>
              <a:t>Most domain-specific and factual knowledge in Transformers is stored in FFN layers, not attention layers.</a:t>
            </a:r>
          </a:p>
          <a:p>
            <a:r>
              <a:rPr lang="en-US" sz="1200" err="1"/>
              <a:t>DEMix</a:t>
            </a:r>
            <a:r>
              <a:rPr lang="en-US" sz="1200"/>
              <a:t> layers implement domain-conditioned FFN experts, trained incrementally and frozen across CPT steps, yielding architectural guarantees against catastrophic forgetting</a:t>
            </a:r>
          </a:p>
          <a:p>
            <a:endParaRPr lang="en-US" sz="1200"/>
          </a:p>
          <a:p>
            <a:endParaRPr lang="en-US" sz="1200"/>
          </a:p>
          <a:p>
            <a:endParaRPr lang="en-US" sz="1200"/>
          </a:p>
          <a:p>
            <a:endParaRPr lang="en-US" sz="1200"/>
          </a:p>
        </p:txBody>
      </p:sp>
      <p:pic>
        <p:nvPicPr>
          <p:cNvPr id="9" name="Picture 8">
            <a:extLst>
              <a:ext uri="{FF2B5EF4-FFF2-40B4-BE49-F238E27FC236}">
                <a16:creationId xmlns:a16="http://schemas.microsoft.com/office/drawing/2014/main" id="{71871762-FA94-6950-95C5-025AF84E2B82}"/>
              </a:ext>
            </a:extLst>
          </p:cNvPr>
          <p:cNvPicPr>
            <a:picLocks noChangeAspect="1"/>
          </p:cNvPicPr>
          <p:nvPr/>
        </p:nvPicPr>
        <p:blipFill>
          <a:blip r:embed="rId3"/>
          <a:stretch>
            <a:fillRect/>
          </a:stretch>
        </p:blipFill>
        <p:spPr>
          <a:xfrm>
            <a:off x="1331649" y="3380910"/>
            <a:ext cx="2047655" cy="483910"/>
          </a:xfrm>
          <a:prstGeom prst="rect">
            <a:avLst/>
          </a:prstGeom>
        </p:spPr>
      </p:pic>
      <p:pic>
        <p:nvPicPr>
          <p:cNvPr id="13" name="Picture 12">
            <a:extLst>
              <a:ext uri="{FF2B5EF4-FFF2-40B4-BE49-F238E27FC236}">
                <a16:creationId xmlns:a16="http://schemas.microsoft.com/office/drawing/2014/main" id="{90C4159A-D1BA-4F8C-6D79-CFF6A501533D}"/>
              </a:ext>
            </a:extLst>
          </p:cNvPr>
          <p:cNvPicPr>
            <a:picLocks noChangeAspect="1"/>
          </p:cNvPicPr>
          <p:nvPr/>
        </p:nvPicPr>
        <p:blipFill>
          <a:blip r:embed="rId4"/>
          <a:stretch>
            <a:fillRect/>
          </a:stretch>
        </p:blipFill>
        <p:spPr>
          <a:xfrm>
            <a:off x="457005" y="3815079"/>
            <a:ext cx="2724704" cy="857777"/>
          </a:xfrm>
          <a:prstGeom prst="rect">
            <a:avLst/>
          </a:prstGeom>
        </p:spPr>
      </p:pic>
    </p:spTree>
    <p:extLst>
      <p:ext uri="{BB962C8B-B14F-4D97-AF65-F5344CB8AC3E}">
        <p14:creationId xmlns:p14="http://schemas.microsoft.com/office/powerpoint/2010/main" val="367990228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F6DA5-622C-A49F-2015-0D548FA7DA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90D548-BB0A-53A9-6CF8-EA71A35F6C97}"/>
              </a:ext>
            </a:extLst>
          </p:cNvPr>
          <p:cNvSpPr>
            <a:spLocks noGrp="1"/>
          </p:cNvSpPr>
          <p:nvPr>
            <p:ph type="title"/>
          </p:nvPr>
        </p:nvSpPr>
        <p:spPr>
          <a:xfrm>
            <a:off x="-1" y="23203"/>
            <a:ext cx="9070193" cy="572701"/>
          </a:xfrm>
        </p:spPr>
        <p:txBody>
          <a:bodyPr>
            <a:normAutofit fontScale="90000"/>
          </a:bodyPr>
          <a:lstStyle/>
          <a:p>
            <a:r>
              <a:rPr lang="en-IN"/>
              <a:t>DEMIX Layers: Disentangling Domains for Modular Language Modeling</a:t>
            </a:r>
            <a:endParaRPr lang="en-IN">
              <a:solidFill>
                <a:schemeClr val="bg1">
                  <a:lumMod val="50000"/>
                </a:schemeClr>
              </a:solidFill>
            </a:endParaRPr>
          </a:p>
        </p:txBody>
      </p:sp>
      <p:sp>
        <p:nvSpPr>
          <p:cNvPr id="3" name="Text Placeholder 2">
            <a:extLst>
              <a:ext uri="{FF2B5EF4-FFF2-40B4-BE49-F238E27FC236}">
                <a16:creationId xmlns:a16="http://schemas.microsoft.com/office/drawing/2014/main" id="{1FC83495-040B-87D0-E169-42CC87E89CDD}"/>
              </a:ext>
            </a:extLst>
          </p:cNvPr>
          <p:cNvSpPr>
            <a:spLocks noGrp="1"/>
          </p:cNvSpPr>
          <p:nvPr>
            <p:ph type="body" idx="1"/>
          </p:nvPr>
        </p:nvSpPr>
        <p:spPr>
          <a:xfrm>
            <a:off x="73807" y="899532"/>
            <a:ext cx="8996385" cy="2160540"/>
          </a:xfrm>
        </p:spPr>
        <p:txBody>
          <a:bodyPr>
            <a:normAutofit/>
          </a:bodyPr>
          <a:lstStyle/>
          <a:p>
            <a:pPr marL="114300" indent="0">
              <a:buNone/>
            </a:pPr>
            <a:r>
              <a:rPr lang="en-IN" sz="1200" b="1"/>
              <a:t>Results: Dynamic expert mixing leads to better generalization</a:t>
            </a:r>
            <a:endParaRPr lang="en-IN" sz="1100" b="1"/>
          </a:p>
          <a:p>
            <a:pPr marL="114300" indent="0">
              <a:buNone/>
            </a:pPr>
            <a:r>
              <a:rPr lang="en-IN" sz="1100"/>
              <a:t>At inference time, we can form a parameter-free, weighted ensemble of experts to handle data from unseen or heterogeneous domains. This is done by estimating a posterior probability over domains for the input text.</a:t>
            </a:r>
          </a:p>
          <a:p>
            <a:pPr marL="114300" indent="0" algn="ctr">
              <a:buNone/>
            </a:pPr>
            <a:r>
              <a:rPr lang="en-IN" sz="1100" b="1"/>
              <a:t>                                                                                    </a:t>
            </a:r>
          </a:p>
        </p:txBody>
      </p:sp>
      <p:sp>
        <p:nvSpPr>
          <p:cNvPr id="12" name="TextBox 11">
            <a:extLst>
              <a:ext uri="{FF2B5EF4-FFF2-40B4-BE49-F238E27FC236}">
                <a16:creationId xmlns:a16="http://schemas.microsoft.com/office/drawing/2014/main" id="{142A621E-E27D-E18A-BF79-110A03EB82B0}"/>
              </a:ext>
            </a:extLst>
          </p:cNvPr>
          <p:cNvSpPr txBox="1"/>
          <p:nvPr/>
        </p:nvSpPr>
        <p:spPr>
          <a:xfrm>
            <a:off x="81804" y="4846415"/>
            <a:ext cx="894381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800" err="1">
                <a:solidFill>
                  <a:schemeClr val="bg1">
                    <a:lumMod val="50000"/>
                  </a:schemeClr>
                </a:solidFill>
              </a:rPr>
              <a:t>Gururangan</a:t>
            </a:r>
            <a:r>
              <a:rPr lang="en-US" sz="800">
                <a:solidFill>
                  <a:schemeClr val="bg1">
                    <a:lumMod val="50000"/>
                  </a:schemeClr>
                </a:solidFill>
              </a:rPr>
              <a:t>, </a:t>
            </a:r>
            <a:r>
              <a:rPr lang="en-US" sz="800" err="1">
                <a:solidFill>
                  <a:schemeClr val="bg1">
                    <a:lumMod val="50000"/>
                  </a:schemeClr>
                </a:solidFill>
              </a:rPr>
              <a:t>Suchin</a:t>
            </a:r>
            <a:r>
              <a:rPr lang="en-US" sz="800">
                <a:solidFill>
                  <a:schemeClr val="bg1">
                    <a:lumMod val="50000"/>
                  </a:schemeClr>
                </a:solidFill>
              </a:rPr>
              <a:t>, et al. "</a:t>
            </a:r>
            <a:r>
              <a:rPr lang="en-US" sz="800" err="1">
                <a:solidFill>
                  <a:schemeClr val="bg1">
                    <a:lumMod val="50000"/>
                  </a:schemeClr>
                </a:solidFill>
              </a:rPr>
              <a:t>Demix</a:t>
            </a:r>
            <a:r>
              <a:rPr lang="en-US" sz="800">
                <a:solidFill>
                  <a:schemeClr val="bg1">
                    <a:lumMod val="50000"/>
                  </a:schemeClr>
                </a:solidFill>
              </a:rPr>
              <a:t> layers: Disentangling domains for modular language modeling." Proceedings of the 2022 Conference of the North American Chapter of the Association for Computational Linguistics: Human Language Technologies. 2022.</a:t>
            </a:r>
            <a:endParaRPr kumimoji="0" lang="en-IN" sz="800" b="0" i="0" u="none" strike="noStrike" cap="none" spc="0" normalizeH="0" baseline="0">
              <a:ln>
                <a:noFill/>
              </a:ln>
              <a:solidFill>
                <a:schemeClr val="bg1">
                  <a:lumMod val="50000"/>
                </a:schemeClr>
              </a:solidFill>
              <a:effectLst/>
              <a:uFillTx/>
              <a:latin typeface="+mj-lt"/>
              <a:ea typeface="+mj-ea"/>
              <a:cs typeface="+mj-cs"/>
              <a:sym typeface="Arial"/>
            </a:endParaRPr>
          </a:p>
        </p:txBody>
      </p:sp>
      <p:sp>
        <p:nvSpPr>
          <p:cNvPr id="16" name="Text Placeholder 2">
            <a:extLst>
              <a:ext uri="{FF2B5EF4-FFF2-40B4-BE49-F238E27FC236}">
                <a16:creationId xmlns:a16="http://schemas.microsoft.com/office/drawing/2014/main" id="{931B0569-AF0B-2CE5-190E-637F4EC027DF}"/>
              </a:ext>
            </a:extLst>
          </p:cNvPr>
          <p:cNvSpPr txBox="1">
            <a:spLocks/>
          </p:cNvSpPr>
          <p:nvPr/>
        </p:nvSpPr>
        <p:spPr>
          <a:xfrm>
            <a:off x="4572000" y="595903"/>
            <a:ext cx="4498193" cy="421399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ormAutofit/>
          </a:bodyPr>
          <a:lst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a:lstStyle>
          <a:p>
            <a:pPr marL="114300" indent="0" hangingPunct="1">
              <a:buFont typeface="Arial"/>
              <a:buNone/>
            </a:pPr>
            <a:endParaRPr lang="en-IN" sz="1100"/>
          </a:p>
        </p:txBody>
      </p:sp>
      <p:sp>
        <p:nvSpPr>
          <p:cNvPr id="19" name="AutoShape 2" descr="Output image">
            <a:extLst>
              <a:ext uri="{FF2B5EF4-FFF2-40B4-BE49-F238E27FC236}">
                <a16:creationId xmlns:a16="http://schemas.microsoft.com/office/drawing/2014/main" id="{9F771FC7-C6B1-776B-C1CE-DF10C43761FD}"/>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8" name="Text Placeholder 2">
            <a:extLst>
              <a:ext uri="{FF2B5EF4-FFF2-40B4-BE49-F238E27FC236}">
                <a16:creationId xmlns:a16="http://schemas.microsoft.com/office/drawing/2014/main" id="{29911DDB-B70E-5089-6900-7D9AA0E2E934}"/>
              </a:ext>
            </a:extLst>
          </p:cNvPr>
          <p:cNvSpPr txBox="1">
            <a:spLocks/>
          </p:cNvSpPr>
          <p:nvPr/>
        </p:nvSpPr>
        <p:spPr>
          <a:xfrm>
            <a:off x="55519" y="3060072"/>
            <a:ext cx="8996385" cy="21605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ormAutofit/>
          </a:bodyPr>
          <a:lst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a:lstStyle>
          <a:p>
            <a:pPr marL="114300" indent="0" hangingPunct="1">
              <a:buFont typeface="Arial"/>
              <a:buNone/>
            </a:pPr>
            <a:endParaRPr lang="en-IN" sz="1100" b="1"/>
          </a:p>
        </p:txBody>
      </p:sp>
      <p:sp>
        <p:nvSpPr>
          <p:cNvPr id="10" name="TextBox 9">
            <a:extLst>
              <a:ext uri="{FF2B5EF4-FFF2-40B4-BE49-F238E27FC236}">
                <a16:creationId xmlns:a16="http://schemas.microsoft.com/office/drawing/2014/main" id="{9440CAF1-6613-6ED7-72F2-F946B90316AC}"/>
              </a:ext>
            </a:extLst>
          </p:cNvPr>
          <p:cNvSpPr txBox="1"/>
          <p:nvPr/>
        </p:nvSpPr>
        <p:spPr>
          <a:xfrm>
            <a:off x="55519" y="3464312"/>
            <a:ext cx="2680247" cy="11233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N" sz="1200" b="1" i="0" u="none" strike="noStrike" cap="none" spc="0" normalizeH="0" baseline="0">
                <a:ln>
                  <a:noFill/>
                </a:ln>
                <a:solidFill>
                  <a:srgbClr val="000000"/>
                </a:solidFill>
                <a:effectLst/>
                <a:uFillTx/>
                <a:latin typeface="+mj-lt"/>
                <a:ea typeface="+mj-ea"/>
                <a:cs typeface="+mj-cs"/>
                <a:sym typeface="Arial"/>
              </a:rPr>
              <a:t>       Mix</a:t>
            </a:r>
            <a:br>
              <a:rPr kumimoji="0" lang="en-IN" sz="1200" b="1" i="0" u="none" strike="noStrike" cap="none" spc="0" normalizeH="0" baseline="0">
                <a:ln>
                  <a:noFill/>
                </a:ln>
                <a:solidFill>
                  <a:srgbClr val="000000"/>
                </a:solidFill>
                <a:effectLst/>
                <a:uFillTx/>
                <a:latin typeface="+mj-lt"/>
                <a:ea typeface="+mj-ea"/>
                <a:cs typeface="+mj-cs"/>
                <a:sym typeface="Arial"/>
              </a:rPr>
            </a:br>
            <a:br>
              <a:rPr kumimoji="0" lang="en-IN" sz="1100" b="0" i="0" u="none" strike="noStrike" cap="none" spc="0" normalizeH="0" baseline="0">
                <a:ln>
                  <a:noFill/>
                </a:ln>
                <a:solidFill>
                  <a:srgbClr val="000000"/>
                </a:solidFill>
                <a:effectLst/>
                <a:uFillTx/>
                <a:latin typeface="+mj-lt"/>
                <a:ea typeface="+mj-ea"/>
                <a:cs typeface="+mj-cs"/>
                <a:sym typeface="Arial"/>
              </a:rPr>
            </a:br>
            <a:r>
              <a:rPr kumimoji="0" lang="en-IN" sz="1100" b="1" i="0" u="none" strike="noStrike" cap="none" spc="0" normalizeH="0" baseline="0">
                <a:ln>
                  <a:noFill/>
                </a:ln>
                <a:solidFill>
                  <a:srgbClr val="000000"/>
                </a:solidFill>
                <a:effectLst/>
                <a:uFillTx/>
                <a:latin typeface="+mj-lt"/>
                <a:ea typeface="+mj-ea"/>
                <a:cs typeface="+mj-cs"/>
                <a:sym typeface="Arial"/>
              </a:rPr>
              <a:t>Handle Heterogenous and unseen domains </a:t>
            </a:r>
            <a:r>
              <a:rPr kumimoji="0" lang="en-IN" sz="1100" b="0" i="0" u="none" strike="noStrike" cap="none" spc="0" normalizeH="0" baseline="0">
                <a:ln>
                  <a:noFill/>
                </a:ln>
                <a:solidFill>
                  <a:srgbClr val="000000"/>
                </a:solidFill>
                <a:effectLst/>
                <a:uFillTx/>
                <a:latin typeface="+mj-lt"/>
                <a:ea typeface="+mj-ea"/>
                <a:cs typeface="+mj-cs"/>
                <a:sym typeface="Arial"/>
              </a:rPr>
              <a:t>by dynamically combining experts using a Bayesian approach at test time</a:t>
            </a:r>
          </a:p>
        </p:txBody>
      </p:sp>
      <p:pic>
        <p:nvPicPr>
          <p:cNvPr id="13" name="Picture 12" descr="A blue circle with a white background&#10;&#10;AI-generated content may be incorrect.">
            <a:extLst>
              <a:ext uri="{FF2B5EF4-FFF2-40B4-BE49-F238E27FC236}">
                <a16:creationId xmlns:a16="http://schemas.microsoft.com/office/drawing/2014/main" id="{BCDB5DC4-FE48-121F-C71A-1E5167C8A582}"/>
              </a:ext>
            </a:extLst>
          </p:cNvPr>
          <p:cNvPicPr>
            <a:picLocks noChangeAspect="1"/>
          </p:cNvPicPr>
          <p:nvPr/>
        </p:nvPicPr>
        <p:blipFill>
          <a:blip r:embed="rId2"/>
          <a:stretch>
            <a:fillRect/>
          </a:stretch>
        </p:blipFill>
        <p:spPr>
          <a:xfrm>
            <a:off x="5301" y="3398981"/>
            <a:ext cx="395668" cy="377683"/>
          </a:xfrm>
          <a:prstGeom prst="rect">
            <a:avLst/>
          </a:prstGeom>
        </p:spPr>
      </p:pic>
      <p:sp>
        <p:nvSpPr>
          <p:cNvPr id="14" name="TextBox 13">
            <a:extLst>
              <a:ext uri="{FF2B5EF4-FFF2-40B4-BE49-F238E27FC236}">
                <a16:creationId xmlns:a16="http://schemas.microsoft.com/office/drawing/2014/main" id="{D0934799-1B76-A03A-F325-BED161680EA4}"/>
              </a:ext>
            </a:extLst>
          </p:cNvPr>
          <p:cNvSpPr txBox="1"/>
          <p:nvPr/>
        </p:nvSpPr>
        <p:spPr>
          <a:xfrm>
            <a:off x="3231260" y="3464312"/>
            <a:ext cx="2678886" cy="11233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N" sz="1200" b="1" i="0" u="none" strike="noStrike" cap="none" spc="0" normalizeH="0" baseline="0">
                <a:ln>
                  <a:noFill/>
                </a:ln>
                <a:solidFill>
                  <a:srgbClr val="000000"/>
                </a:solidFill>
                <a:effectLst/>
                <a:uFillTx/>
                <a:latin typeface="+mj-lt"/>
                <a:ea typeface="+mj-ea"/>
                <a:cs typeface="+mj-cs"/>
                <a:sym typeface="Arial"/>
              </a:rPr>
              <a:t>       Add</a:t>
            </a:r>
            <a:br>
              <a:rPr kumimoji="0" lang="en-IN" sz="1200" b="1" i="0" u="none" strike="noStrike" cap="none" spc="0" normalizeH="0" baseline="0">
                <a:ln>
                  <a:noFill/>
                </a:ln>
                <a:solidFill>
                  <a:srgbClr val="000000"/>
                </a:solidFill>
                <a:effectLst/>
                <a:uFillTx/>
                <a:latin typeface="+mj-lt"/>
                <a:ea typeface="+mj-ea"/>
                <a:cs typeface="+mj-cs"/>
                <a:sym typeface="Arial"/>
              </a:rPr>
            </a:br>
            <a:br>
              <a:rPr kumimoji="0" lang="en-IN" sz="1100" b="0" i="0" u="none" strike="noStrike" cap="none" spc="0" normalizeH="0" baseline="0">
                <a:ln>
                  <a:noFill/>
                </a:ln>
                <a:solidFill>
                  <a:srgbClr val="000000"/>
                </a:solidFill>
                <a:effectLst/>
                <a:uFillTx/>
                <a:latin typeface="+mj-lt"/>
                <a:ea typeface="+mj-ea"/>
                <a:cs typeface="+mj-cs"/>
                <a:sym typeface="Arial"/>
              </a:rPr>
            </a:br>
            <a:r>
              <a:rPr kumimoji="0" lang="en-IN" sz="1100" b="1" i="0" u="none" strike="noStrike" cap="none" spc="0" normalizeH="0" baseline="0">
                <a:ln>
                  <a:noFill/>
                </a:ln>
                <a:solidFill>
                  <a:srgbClr val="000000"/>
                </a:solidFill>
                <a:effectLst/>
                <a:uFillTx/>
                <a:latin typeface="+mj-lt"/>
                <a:ea typeface="+mj-ea"/>
                <a:cs typeface="+mj-cs"/>
                <a:sym typeface="Arial"/>
              </a:rPr>
              <a:t>Adapt to new domains without catastrophic forgetting </a:t>
            </a:r>
            <a:r>
              <a:rPr kumimoji="0" lang="en-IN" sz="1100" b="0" i="0" u="none" strike="noStrike" cap="none" spc="0" normalizeH="0" baseline="0">
                <a:ln>
                  <a:noFill/>
                </a:ln>
                <a:solidFill>
                  <a:srgbClr val="000000"/>
                </a:solidFill>
                <a:effectLst/>
                <a:uFillTx/>
                <a:latin typeface="+mj-lt"/>
                <a:ea typeface="+mj-ea"/>
                <a:cs typeface="+mj-cs"/>
                <a:sym typeface="Arial"/>
              </a:rPr>
              <a:t>by adding a new expert and training only it’s parameters and keeping th</a:t>
            </a:r>
            <a:r>
              <a:rPr lang="en-IN" sz="1100"/>
              <a:t>e rest of the model frozen.</a:t>
            </a:r>
            <a:endParaRPr kumimoji="0" lang="en-IN" sz="1100" b="0" i="0" u="none" strike="noStrike" cap="none" spc="0" normalizeH="0" baseline="0">
              <a:ln>
                <a:noFill/>
              </a:ln>
              <a:solidFill>
                <a:srgbClr val="000000"/>
              </a:solidFill>
              <a:effectLst/>
              <a:uFillTx/>
              <a:latin typeface="+mj-lt"/>
              <a:ea typeface="+mj-ea"/>
              <a:cs typeface="+mj-cs"/>
              <a:sym typeface="Arial"/>
            </a:endParaRPr>
          </a:p>
        </p:txBody>
      </p:sp>
      <p:sp>
        <p:nvSpPr>
          <p:cNvPr id="17" name="TextBox 16">
            <a:extLst>
              <a:ext uri="{FF2B5EF4-FFF2-40B4-BE49-F238E27FC236}">
                <a16:creationId xmlns:a16="http://schemas.microsoft.com/office/drawing/2014/main" id="{D185A919-6FB3-D653-E0F7-5F1727954F27}"/>
              </a:ext>
            </a:extLst>
          </p:cNvPr>
          <p:cNvSpPr txBox="1"/>
          <p:nvPr/>
        </p:nvSpPr>
        <p:spPr>
          <a:xfrm>
            <a:off x="6264553" y="3420554"/>
            <a:ext cx="2673109" cy="1631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N" sz="1200" b="1" i="0" u="none" strike="noStrike" cap="none" spc="0" normalizeH="0" baseline="0">
                <a:ln>
                  <a:noFill/>
                </a:ln>
                <a:solidFill>
                  <a:srgbClr val="000000"/>
                </a:solidFill>
                <a:effectLst/>
                <a:uFillTx/>
                <a:latin typeface="+mj-lt"/>
                <a:ea typeface="+mj-ea"/>
                <a:cs typeface="+mj-cs"/>
                <a:sym typeface="Arial"/>
              </a:rPr>
              <a:t>       Remove</a:t>
            </a:r>
            <a:br>
              <a:rPr kumimoji="0" lang="en-IN" sz="1200" b="1" i="0" u="none" strike="noStrike" cap="none" spc="0" normalizeH="0" baseline="0">
                <a:ln>
                  <a:noFill/>
                </a:ln>
                <a:solidFill>
                  <a:srgbClr val="000000"/>
                </a:solidFill>
                <a:effectLst/>
                <a:uFillTx/>
                <a:latin typeface="+mj-lt"/>
                <a:ea typeface="+mj-ea"/>
                <a:cs typeface="+mj-cs"/>
                <a:sym typeface="Arial"/>
              </a:rPr>
            </a:br>
            <a:br>
              <a:rPr kumimoji="0" lang="en-IN" sz="1100" b="0" i="0" u="none" strike="noStrike" cap="none" spc="0" normalizeH="0" baseline="0">
                <a:ln>
                  <a:noFill/>
                </a:ln>
                <a:solidFill>
                  <a:srgbClr val="000000"/>
                </a:solidFill>
                <a:effectLst/>
                <a:uFillTx/>
                <a:latin typeface="+mj-lt"/>
                <a:ea typeface="+mj-ea"/>
                <a:cs typeface="+mj-cs"/>
                <a:sym typeface="Arial"/>
              </a:rPr>
            </a:br>
            <a:r>
              <a:rPr kumimoji="0" lang="en-IN" sz="1100" b="1" i="0" u="none" strike="noStrike" cap="none" spc="0" normalizeH="0" baseline="0">
                <a:ln>
                  <a:noFill/>
                </a:ln>
                <a:solidFill>
                  <a:srgbClr val="000000"/>
                </a:solidFill>
                <a:effectLst/>
                <a:uFillTx/>
                <a:latin typeface="+mj-lt"/>
                <a:ea typeface="+mj-ea"/>
                <a:cs typeface="+mj-cs"/>
                <a:sym typeface="Arial"/>
              </a:rPr>
              <a:t>Control model behaviour by disabling domains. </a:t>
            </a:r>
            <a:r>
              <a:rPr kumimoji="0" lang="en-IN" sz="1100" i="0" u="none" strike="noStrike" cap="none" spc="0" normalizeH="0" baseline="0">
                <a:ln>
                  <a:noFill/>
                </a:ln>
                <a:solidFill>
                  <a:srgbClr val="000000"/>
                </a:solidFill>
                <a:effectLst/>
                <a:uFillTx/>
                <a:latin typeface="+mj-lt"/>
                <a:ea typeface="+mj-ea"/>
                <a:cs typeface="+mj-cs"/>
                <a:sym typeface="Arial"/>
              </a:rPr>
              <a:t>S</a:t>
            </a:r>
            <a:r>
              <a:rPr lang="en-IN" sz="1100"/>
              <a:t>imply deactivate a expert at inference time to simulate a model never trained on that data. Offering a lightweight mechanism to restrict access to unwanted data.</a:t>
            </a:r>
            <a:endParaRPr kumimoji="0" lang="en-IN" sz="1100" i="0" u="none" strike="noStrike" cap="none" spc="0" normalizeH="0" baseline="0">
              <a:ln>
                <a:noFill/>
              </a:ln>
              <a:solidFill>
                <a:srgbClr val="000000"/>
              </a:solidFill>
              <a:effectLst/>
              <a:uFillTx/>
              <a:latin typeface="+mj-lt"/>
              <a:ea typeface="+mj-ea"/>
              <a:cs typeface="+mj-cs"/>
              <a:sym typeface="Arial"/>
            </a:endParaRPr>
          </a:p>
          <a:p>
            <a:pPr marL="0" marR="0" indent="0" algn="l" defTabSz="914400" rtl="0" fontAlgn="auto" latinLnBrk="0" hangingPunct="0">
              <a:lnSpc>
                <a:spcPct val="100000"/>
              </a:lnSpc>
              <a:spcBef>
                <a:spcPts val="0"/>
              </a:spcBef>
              <a:spcAft>
                <a:spcPts val="0"/>
              </a:spcAft>
              <a:buClrTx/>
              <a:buSzTx/>
              <a:buFontTx/>
              <a:buNone/>
              <a:tabLst/>
            </a:pPr>
            <a:endParaRPr kumimoji="0" lang="en-IN" sz="1100" b="0" i="0" u="none" strike="noStrike" cap="none" spc="0" normalizeH="0" baseline="0">
              <a:ln>
                <a:noFill/>
              </a:ln>
              <a:solidFill>
                <a:srgbClr val="000000"/>
              </a:solidFill>
              <a:effectLst/>
              <a:uFillTx/>
              <a:latin typeface="+mj-lt"/>
              <a:ea typeface="+mj-ea"/>
              <a:cs typeface="+mj-cs"/>
              <a:sym typeface="Arial"/>
            </a:endParaRPr>
          </a:p>
        </p:txBody>
      </p:sp>
      <p:pic>
        <p:nvPicPr>
          <p:cNvPr id="21" name="Picture 20">
            <a:extLst>
              <a:ext uri="{FF2B5EF4-FFF2-40B4-BE49-F238E27FC236}">
                <a16:creationId xmlns:a16="http://schemas.microsoft.com/office/drawing/2014/main" id="{E85E122A-035B-ACE2-0342-2EC45EA6294C}"/>
              </a:ext>
            </a:extLst>
          </p:cNvPr>
          <p:cNvPicPr>
            <a:picLocks noChangeAspect="1"/>
          </p:cNvPicPr>
          <p:nvPr/>
        </p:nvPicPr>
        <p:blipFill>
          <a:blip r:embed="rId3"/>
          <a:stretch>
            <a:fillRect/>
          </a:stretch>
        </p:blipFill>
        <p:spPr>
          <a:xfrm>
            <a:off x="3142052" y="3435422"/>
            <a:ext cx="404038" cy="304800"/>
          </a:xfrm>
          <a:prstGeom prst="rect">
            <a:avLst/>
          </a:prstGeom>
        </p:spPr>
      </p:pic>
      <p:pic>
        <p:nvPicPr>
          <p:cNvPr id="23" name="Picture 22">
            <a:extLst>
              <a:ext uri="{FF2B5EF4-FFF2-40B4-BE49-F238E27FC236}">
                <a16:creationId xmlns:a16="http://schemas.microsoft.com/office/drawing/2014/main" id="{E9A4645E-4298-C566-92BF-582134AEC668}"/>
              </a:ext>
            </a:extLst>
          </p:cNvPr>
          <p:cNvPicPr>
            <a:picLocks noChangeAspect="1"/>
          </p:cNvPicPr>
          <p:nvPr/>
        </p:nvPicPr>
        <p:blipFill>
          <a:blip r:embed="rId4"/>
          <a:stretch>
            <a:fillRect/>
          </a:stretch>
        </p:blipFill>
        <p:spPr>
          <a:xfrm>
            <a:off x="6187428" y="3427791"/>
            <a:ext cx="367277" cy="275458"/>
          </a:xfrm>
          <a:prstGeom prst="rect">
            <a:avLst/>
          </a:prstGeom>
        </p:spPr>
      </p:pic>
      <p:pic>
        <p:nvPicPr>
          <p:cNvPr id="5" name="Picture 4">
            <a:extLst>
              <a:ext uri="{FF2B5EF4-FFF2-40B4-BE49-F238E27FC236}">
                <a16:creationId xmlns:a16="http://schemas.microsoft.com/office/drawing/2014/main" id="{AE63D16D-95BC-968F-6684-D9375EC44CEF}"/>
              </a:ext>
            </a:extLst>
          </p:cNvPr>
          <p:cNvPicPr>
            <a:picLocks noChangeAspect="1"/>
          </p:cNvPicPr>
          <p:nvPr/>
        </p:nvPicPr>
        <p:blipFill>
          <a:blip r:embed="rId5"/>
          <a:srcRect r="-218" b="51412"/>
          <a:stretch>
            <a:fillRect/>
          </a:stretch>
        </p:blipFill>
        <p:spPr>
          <a:xfrm>
            <a:off x="-17707" y="1719719"/>
            <a:ext cx="4662934" cy="1522394"/>
          </a:xfrm>
          <a:prstGeom prst="rect">
            <a:avLst/>
          </a:prstGeom>
        </p:spPr>
      </p:pic>
      <p:pic>
        <p:nvPicPr>
          <p:cNvPr id="11" name="Picture 10">
            <a:extLst>
              <a:ext uri="{FF2B5EF4-FFF2-40B4-BE49-F238E27FC236}">
                <a16:creationId xmlns:a16="http://schemas.microsoft.com/office/drawing/2014/main" id="{63547289-3028-E5C2-2D36-1684E4131BD4}"/>
              </a:ext>
            </a:extLst>
          </p:cNvPr>
          <p:cNvPicPr>
            <a:picLocks noChangeAspect="1"/>
          </p:cNvPicPr>
          <p:nvPr/>
        </p:nvPicPr>
        <p:blipFill>
          <a:blip r:embed="rId6"/>
          <a:stretch>
            <a:fillRect/>
          </a:stretch>
        </p:blipFill>
        <p:spPr>
          <a:xfrm>
            <a:off x="5476317" y="1530307"/>
            <a:ext cx="2762784" cy="1778085"/>
          </a:xfrm>
          <a:prstGeom prst="rect">
            <a:avLst/>
          </a:prstGeom>
        </p:spPr>
      </p:pic>
    </p:spTree>
    <p:extLst>
      <p:ext uri="{BB962C8B-B14F-4D97-AF65-F5344CB8AC3E}">
        <p14:creationId xmlns:p14="http://schemas.microsoft.com/office/powerpoint/2010/main" val="257013703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AC363-EE38-1D5D-43C3-7D36480F3F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5E1504-3028-A0B0-B2AD-7850A1E69F18}"/>
              </a:ext>
            </a:extLst>
          </p:cNvPr>
          <p:cNvSpPr>
            <a:spLocks noGrp="1"/>
          </p:cNvSpPr>
          <p:nvPr>
            <p:ph type="title"/>
          </p:nvPr>
        </p:nvSpPr>
        <p:spPr>
          <a:xfrm>
            <a:off x="-1" y="23203"/>
            <a:ext cx="9070193" cy="572701"/>
          </a:xfrm>
        </p:spPr>
        <p:txBody>
          <a:bodyPr>
            <a:normAutofit fontScale="90000"/>
          </a:bodyPr>
          <a:lstStyle/>
          <a:p>
            <a:r>
              <a:rPr lang="en-IN"/>
              <a:t>DEMIX Layers: Disentangling Domains for Modular Language Modeling</a:t>
            </a:r>
            <a:endParaRPr lang="en-IN">
              <a:solidFill>
                <a:schemeClr val="bg1">
                  <a:lumMod val="50000"/>
                </a:schemeClr>
              </a:solidFill>
            </a:endParaRPr>
          </a:p>
        </p:txBody>
      </p:sp>
      <p:sp>
        <p:nvSpPr>
          <p:cNvPr id="3" name="Text Placeholder 2">
            <a:extLst>
              <a:ext uri="{FF2B5EF4-FFF2-40B4-BE49-F238E27FC236}">
                <a16:creationId xmlns:a16="http://schemas.microsoft.com/office/drawing/2014/main" id="{F9C35363-9FCF-04F4-AB08-1D4E0FFBC0DA}"/>
              </a:ext>
            </a:extLst>
          </p:cNvPr>
          <p:cNvSpPr>
            <a:spLocks noGrp="1"/>
          </p:cNvSpPr>
          <p:nvPr>
            <p:ph type="body" idx="1"/>
          </p:nvPr>
        </p:nvSpPr>
        <p:spPr>
          <a:xfrm>
            <a:off x="73807" y="906966"/>
            <a:ext cx="8996385" cy="2160540"/>
          </a:xfrm>
        </p:spPr>
        <p:txBody>
          <a:bodyPr>
            <a:normAutofit/>
          </a:bodyPr>
          <a:lstStyle/>
          <a:p>
            <a:pPr marL="114300" indent="0">
              <a:buNone/>
            </a:pPr>
            <a:r>
              <a:rPr lang="en-IN" sz="1200" b="1"/>
              <a:t>Results: Dynamic expert mixing leads to better generalization</a:t>
            </a:r>
            <a:endParaRPr lang="en-IN" sz="1100" b="1"/>
          </a:p>
          <a:p>
            <a:pPr marL="114300" indent="0">
              <a:buNone/>
            </a:pPr>
            <a:r>
              <a:rPr lang="en-IN" sz="1100"/>
              <a:t>At inference time, we can form a parameter-free, weighted ensemble of experts to handle data from unseen or heterogeneous domains. This is done by estimating a posterior probability over domains for the input text.</a:t>
            </a:r>
          </a:p>
          <a:p>
            <a:pPr marL="114300" indent="0" algn="ctr">
              <a:buNone/>
            </a:pPr>
            <a:r>
              <a:rPr lang="en-IN" sz="1100" b="1"/>
              <a:t>                                                                                    </a:t>
            </a:r>
          </a:p>
        </p:txBody>
      </p:sp>
      <p:sp>
        <p:nvSpPr>
          <p:cNvPr id="12" name="TextBox 11">
            <a:extLst>
              <a:ext uri="{FF2B5EF4-FFF2-40B4-BE49-F238E27FC236}">
                <a16:creationId xmlns:a16="http://schemas.microsoft.com/office/drawing/2014/main" id="{274E5E0A-658D-D7FA-10C6-F924ADFB8061}"/>
              </a:ext>
            </a:extLst>
          </p:cNvPr>
          <p:cNvSpPr txBox="1"/>
          <p:nvPr/>
        </p:nvSpPr>
        <p:spPr>
          <a:xfrm>
            <a:off x="81804" y="4846415"/>
            <a:ext cx="894381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800" err="1">
                <a:solidFill>
                  <a:schemeClr val="bg1">
                    <a:lumMod val="50000"/>
                  </a:schemeClr>
                </a:solidFill>
              </a:rPr>
              <a:t>Gururangan</a:t>
            </a:r>
            <a:r>
              <a:rPr lang="en-US" sz="800">
                <a:solidFill>
                  <a:schemeClr val="bg1">
                    <a:lumMod val="50000"/>
                  </a:schemeClr>
                </a:solidFill>
              </a:rPr>
              <a:t>, </a:t>
            </a:r>
            <a:r>
              <a:rPr lang="en-US" sz="800" err="1">
                <a:solidFill>
                  <a:schemeClr val="bg1">
                    <a:lumMod val="50000"/>
                  </a:schemeClr>
                </a:solidFill>
              </a:rPr>
              <a:t>Suchin</a:t>
            </a:r>
            <a:r>
              <a:rPr lang="en-US" sz="800">
                <a:solidFill>
                  <a:schemeClr val="bg1">
                    <a:lumMod val="50000"/>
                  </a:schemeClr>
                </a:solidFill>
              </a:rPr>
              <a:t>, et al. "</a:t>
            </a:r>
            <a:r>
              <a:rPr lang="en-US" sz="800" err="1">
                <a:solidFill>
                  <a:schemeClr val="bg1">
                    <a:lumMod val="50000"/>
                  </a:schemeClr>
                </a:solidFill>
              </a:rPr>
              <a:t>Demix</a:t>
            </a:r>
            <a:r>
              <a:rPr lang="en-US" sz="800">
                <a:solidFill>
                  <a:schemeClr val="bg1">
                    <a:lumMod val="50000"/>
                  </a:schemeClr>
                </a:solidFill>
              </a:rPr>
              <a:t> layers: Disentangling domains for modular language modeling." Proceedings of the 2022 Conference of the North American Chapter of the Association for Computational Linguistics: Human Language Technologies. 2022.</a:t>
            </a:r>
            <a:endParaRPr kumimoji="0" lang="en-IN" sz="800" b="0" i="0" u="none" strike="noStrike" cap="none" spc="0" normalizeH="0" baseline="0">
              <a:ln>
                <a:noFill/>
              </a:ln>
              <a:solidFill>
                <a:schemeClr val="bg1">
                  <a:lumMod val="50000"/>
                </a:schemeClr>
              </a:solidFill>
              <a:effectLst/>
              <a:uFillTx/>
              <a:latin typeface="+mj-lt"/>
              <a:ea typeface="+mj-ea"/>
              <a:cs typeface="+mj-cs"/>
              <a:sym typeface="Arial"/>
            </a:endParaRPr>
          </a:p>
        </p:txBody>
      </p:sp>
      <p:sp>
        <p:nvSpPr>
          <p:cNvPr id="16" name="Text Placeholder 2">
            <a:extLst>
              <a:ext uri="{FF2B5EF4-FFF2-40B4-BE49-F238E27FC236}">
                <a16:creationId xmlns:a16="http://schemas.microsoft.com/office/drawing/2014/main" id="{BFCE171B-817D-D371-BA02-7B895DA2513E}"/>
              </a:ext>
            </a:extLst>
          </p:cNvPr>
          <p:cNvSpPr txBox="1">
            <a:spLocks/>
          </p:cNvSpPr>
          <p:nvPr/>
        </p:nvSpPr>
        <p:spPr>
          <a:xfrm>
            <a:off x="4572000" y="595903"/>
            <a:ext cx="4498193" cy="421399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ormAutofit/>
          </a:bodyPr>
          <a:lst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a:lstStyle>
          <a:p>
            <a:pPr marL="114300" indent="0" hangingPunct="1">
              <a:buFont typeface="Arial"/>
              <a:buNone/>
            </a:pPr>
            <a:endParaRPr lang="en-IN" sz="1100"/>
          </a:p>
        </p:txBody>
      </p:sp>
      <p:sp>
        <p:nvSpPr>
          <p:cNvPr id="19" name="AutoShape 2" descr="Output image">
            <a:extLst>
              <a:ext uri="{FF2B5EF4-FFF2-40B4-BE49-F238E27FC236}">
                <a16:creationId xmlns:a16="http://schemas.microsoft.com/office/drawing/2014/main" id="{84ADB219-21A7-2535-FADC-77A830846EE7}"/>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8" name="Text Placeholder 2">
            <a:extLst>
              <a:ext uri="{FF2B5EF4-FFF2-40B4-BE49-F238E27FC236}">
                <a16:creationId xmlns:a16="http://schemas.microsoft.com/office/drawing/2014/main" id="{F9FFA801-EEF9-C85D-EBC2-0F025B064783}"/>
              </a:ext>
            </a:extLst>
          </p:cNvPr>
          <p:cNvSpPr txBox="1">
            <a:spLocks/>
          </p:cNvSpPr>
          <p:nvPr/>
        </p:nvSpPr>
        <p:spPr>
          <a:xfrm>
            <a:off x="55519" y="3060072"/>
            <a:ext cx="8996385" cy="216054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ormAutofit/>
          </a:bodyPr>
          <a:lst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a:lstStyle>
          <a:p>
            <a:pPr marL="114300" indent="0" hangingPunct="1">
              <a:buFont typeface="Arial"/>
              <a:buNone/>
            </a:pPr>
            <a:endParaRPr lang="en-IN" sz="1100" b="1"/>
          </a:p>
        </p:txBody>
      </p:sp>
      <p:sp>
        <p:nvSpPr>
          <p:cNvPr id="10" name="TextBox 9">
            <a:extLst>
              <a:ext uri="{FF2B5EF4-FFF2-40B4-BE49-F238E27FC236}">
                <a16:creationId xmlns:a16="http://schemas.microsoft.com/office/drawing/2014/main" id="{BC8B1850-D900-3E3F-4C08-EE80FA641DE8}"/>
              </a:ext>
            </a:extLst>
          </p:cNvPr>
          <p:cNvSpPr txBox="1"/>
          <p:nvPr/>
        </p:nvSpPr>
        <p:spPr>
          <a:xfrm>
            <a:off x="55519" y="3464312"/>
            <a:ext cx="2680247" cy="11233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N" sz="1200" b="1" i="0" u="none" strike="noStrike" cap="none" spc="0" normalizeH="0" baseline="0">
                <a:ln>
                  <a:noFill/>
                </a:ln>
                <a:solidFill>
                  <a:srgbClr val="000000"/>
                </a:solidFill>
                <a:effectLst/>
                <a:uFillTx/>
                <a:latin typeface="+mj-lt"/>
                <a:ea typeface="+mj-ea"/>
                <a:cs typeface="+mj-cs"/>
                <a:sym typeface="Arial"/>
              </a:rPr>
              <a:t>       Mix</a:t>
            </a:r>
            <a:br>
              <a:rPr kumimoji="0" lang="en-IN" sz="1200" b="1" i="0" u="none" strike="noStrike" cap="none" spc="0" normalizeH="0" baseline="0">
                <a:ln>
                  <a:noFill/>
                </a:ln>
                <a:solidFill>
                  <a:srgbClr val="000000"/>
                </a:solidFill>
                <a:effectLst/>
                <a:uFillTx/>
                <a:latin typeface="+mj-lt"/>
                <a:ea typeface="+mj-ea"/>
                <a:cs typeface="+mj-cs"/>
                <a:sym typeface="Arial"/>
              </a:rPr>
            </a:br>
            <a:br>
              <a:rPr kumimoji="0" lang="en-IN" sz="1100" b="0" i="0" u="none" strike="noStrike" cap="none" spc="0" normalizeH="0" baseline="0">
                <a:ln>
                  <a:noFill/>
                </a:ln>
                <a:solidFill>
                  <a:srgbClr val="000000"/>
                </a:solidFill>
                <a:effectLst/>
                <a:uFillTx/>
                <a:latin typeface="+mj-lt"/>
                <a:ea typeface="+mj-ea"/>
                <a:cs typeface="+mj-cs"/>
                <a:sym typeface="Arial"/>
              </a:rPr>
            </a:br>
            <a:r>
              <a:rPr kumimoji="0" lang="en-IN" sz="1100" b="1" i="0" u="none" strike="noStrike" cap="none" spc="0" normalizeH="0" baseline="0">
                <a:ln>
                  <a:noFill/>
                </a:ln>
                <a:solidFill>
                  <a:srgbClr val="000000"/>
                </a:solidFill>
                <a:effectLst/>
                <a:uFillTx/>
                <a:latin typeface="+mj-lt"/>
                <a:ea typeface="+mj-ea"/>
                <a:cs typeface="+mj-cs"/>
                <a:sym typeface="Arial"/>
              </a:rPr>
              <a:t>Handle Heterogenous and unseen domains </a:t>
            </a:r>
            <a:r>
              <a:rPr kumimoji="0" lang="en-IN" sz="1100" b="0" i="0" u="none" strike="noStrike" cap="none" spc="0" normalizeH="0" baseline="0">
                <a:ln>
                  <a:noFill/>
                </a:ln>
                <a:solidFill>
                  <a:srgbClr val="000000"/>
                </a:solidFill>
                <a:effectLst/>
                <a:uFillTx/>
                <a:latin typeface="+mj-lt"/>
                <a:ea typeface="+mj-ea"/>
                <a:cs typeface="+mj-cs"/>
                <a:sym typeface="Arial"/>
              </a:rPr>
              <a:t>by dynamically combining experts using a Bayesian approach at test time</a:t>
            </a:r>
          </a:p>
        </p:txBody>
      </p:sp>
      <p:pic>
        <p:nvPicPr>
          <p:cNvPr id="13" name="Picture 12" descr="A blue circle with a white background&#10;&#10;AI-generated content may be incorrect.">
            <a:extLst>
              <a:ext uri="{FF2B5EF4-FFF2-40B4-BE49-F238E27FC236}">
                <a16:creationId xmlns:a16="http://schemas.microsoft.com/office/drawing/2014/main" id="{18046CD9-9B70-7AD8-8068-E720FAC042A5}"/>
              </a:ext>
            </a:extLst>
          </p:cNvPr>
          <p:cNvPicPr>
            <a:picLocks noChangeAspect="1"/>
          </p:cNvPicPr>
          <p:nvPr/>
        </p:nvPicPr>
        <p:blipFill>
          <a:blip r:embed="rId2"/>
          <a:stretch>
            <a:fillRect/>
          </a:stretch>
        </p:blipFill>
        <p:spPr>
          <a:xfrm>
            <a:off x="5301" y="3398981"/>
            <a:ext cx="395668" cy="377683"/>
          </a:xfrm>
          <a:prstGeom prst="rect">
            <a:avLst/>
          </a:prstGeom>
        </p:spPr>
      </p:pic>
      <p:sp>
        <p:nvSpPr>
          <p:cNvPr id="14" name="TextBox 13">
            <a:extLst>
              <a:ext uri="{FF2B5EF4-FFF2-40B4-BE49-F238E27FC236}">
                <a16:creationId xmlns:a16="http://schemas.microsoft.com/office/drawing/2014/main" id="{82BF372D-241B-7C0C-78B2-2A3CAF936735}"/>
              </a:ext>
            </a:extLst>
          </p:cNvPr>
          <p:cNvSpPr txBox="1"/>
          <p:nvPr/>
        </p:nvSpPr>
        <p:spPr>
          <a:xfrm>
            <a:off x="3231260" y="3464312"/>
            <a:ext cx="2678886" cy="11233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N" sz="1200" b="1" i="0" u="none" strike="noStrike" cap="none" spc="0" normalizeH="0" baseline="0">
                <a:ln>
                  <a:noFill/>
                </a:ln>
                <a:solidFill>
                  <a:srgbClr val="000000"/>
                </a:solidFill>
                <a:effectLst/>
                <a:uFillTx/>
                <a:latin typeface="+mj-lt"/>
                <a:ea typeface="+mj-ea"/>
                <a:cs typeface="+mj-cs"/>
                <a:sym typeface="Arial"/>
              </a:rPr>
              <a:t>       Add</a:t>
            </a:r>
            <a:br>
              <a:rPr kumimoji="0" lang="en-IN" sz="1200" b="1" i="0" u="none" strike="noStrike" cap="none" spc="0" normalizeH="0" baseline="0">
                <a:ln>
                  <a:noFill/>
                </a:ln>
                <a:solidFill>
                  <a:srgbClr val="000000"/>
                </a:solidFill>
                <a:effectLst/>
                <a:uFillTx/>
                <a:latin typeface="+mj-lt"/>
                <a:ea typeface="+mj-ea"/>
                <a:cs typeface="+mj-cs"/>
                <a:sym typeface="Arial"/>
              </a:rPr>
            </a:br>
            <a:br>
              <a:rPr kumimoji="0" lang="en-IN" sz="1100" b="0" i="0" u="none" strike="noStrike" cap="none" spc="0" normalizeH="0" baseline="0">
                <a:ln>
                  <a:noFill/>
                </a:ln>
                <a:solidFill>
                  <a:srgbClr val="000000"/>
                </a:solidFill>
                <a:effectLst/>
                <a:uFillTx/>
                <a:latin typeface="+mj-lt"/>
                <a:ea typeface="+mj-ea"/>
                <a:cs typeface="+mj-cs"/>
                <a:sym typeface="Arial"/>
              </a:rPr>
            </a:br>
            <a:r>
              <a:rPr kumimoji="0" lang="en-IN" sz="1100" b="1" i="0" u="none" strike="noStrike" cap="none" spc="0" normalizeH="0" baseline="0">
                <a:ln>
                  <a:noFill/>
                </a:ln>
                <a:solidFill>
                  <a:srgbClr val="000000"/>
                </a:solidFill>
                <a:effectLst/>
                <a:uFillTx/>
                <a:latin typeface="+mj-lt"/>
                <a:ea typeface="+mj-ea"/>
                <a:cs typeface="+mj-cs"/>
                <a:sym typeface="Arial"/>
              </a:rPr>
              <a:t>Adapt to new domains without catastrophic forgetting </a:t>
            </a:r>
            <a:r>
              <a:rPr kumimoji="0" lang="en-IN" sz="1100" b="0" i="0" u="none" strike="noStrike" cap="none" spc="0" normalizeH="0" baseline="0">
                <a:ln>
                  <a:noFill/>
                </a:ln>
                <a:solidFill>
                  <a:srgbClr val="000000"/>
                </a:solidFill>
                <a:effectLst/>
                <a:uFillTx/>
                <a:latin typeface="+mj-lt"/>
                <a:ea typeface="+mj-ea"/>
                <a:cs typeface="+mj-cs"/>
                <a:sym typeface="Arial"/>
              </a:rPr>
              <a:t>by adding a new expert and training only it’s parameters and keeping th</a:t>
            </a:r>
            <a:r>
              <a:rPr lang="en-IN" sz="1100"/>
              <a:t>e rest of the model frozen.</a:t>
            </a:r>
            <a:endParaRPr kumimoji="0" lang="en-IN" sz="1100" b="0" i="0" u="none" strike="noStrike" cap="none" spc="0" normalizeH="0" baseline="0">
              <a:ln>
                <a:noFill/>
              </a:ln>
              <a:solidFill>
                <a:srgbClr val="000000"/>
              </a:solidFill>
              <a:effectLst/>
              <a:uFillTx/>
              <a:latin typeface="+mj-lt"/>
              <a:ea typeface="+mj-ea"/>
              <a:cs typeface="+mj-cs"/>
              <a:sym typeface="Arial"/>
            </a:endParaRPr>
          </a:p>
        </p:txBody>
      </p:sp>
      <p:sp>
        <p:nvSpPr>
          <p:cNvPr id="17" name="TextBox 16">
            <a:extLst>
              <a:ext uri="{FF2B5EF4-FFF2-40B4-BE49-F238E27FC236}">
                <a16:creationId xmlns:a16="http://schemas.microsoft.com/office/drawing/2014/main" id="{7FDEE98C-F54E-CAFB-98A2-EB366D136BBD}"/>
              </a:ext>
            </a:extLst>
          </p:cNvPr>
          <p:cNvSpPr txBox="1"/>
          <p:nvPr/>
        </p:nvSpPr>
        <p:spPr>
          <a:xfrm>
            <a:off x="6264553" y="3420554"/>
            <a:ext cx="2673109" cy="1631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N" sz="1200" b="1" i="0" u="none" strike="noStrike" cap="none" spc="0" normalizeH="0" baseline="0">
                <a:ln>
                  <a:noFill/>
                </a:ln>
                <a:solidFill>
                  <a:srgbClr val="000000"/>
                </a:solidFill>
                <a:effectLst/>
                <a:uFillTx/>
                <a:latin typeface="+mj-lt"/>
                <a:ea typeface="+mj-ea"/>
                <a:cs typeface="+mj-cs"/>
                <a:sym typeface="Arial"/>
              </a:rPr>
              <a:t>       Remove</a:t>
            </a:r>
            <a:br>
              <a:rPr kumimoji="0" lang="en-IN" sz="1200" b="1" i="0" u="none" strike="noStrike" cap="none" spc="0" normalizeH="0" baseline="0">
                <a:ln>
                  <a:noFill/>
                </a:ln>
                <a:solidFill>
                  <a:srgbClr val="000000"/>
                </a:solidFill>
                <a:effectLst/>
                <a:uFillTx/>
                <a:latin typeface="+mj-lt"/>
                <a:ea typeface="+mj-ea"/>
                <a:cs typeface="+mj-cs"/>
                <a:sym typeface="Arial"/>
              </a:rPr>
            </a:br>
            <a:br>
              <a:rPr kumimoji="0" lang="en-IN" sz="1100" b="0" i="0" u="none" strike="noStrike" cap="none" spc="0" normalizeH="0" baseline="0">
                <a:ln>
                  <a:noFill/>
                </a:ln>
                <a:solidFill>
                  <a:srgbClr val="000000"/>
                </a:solidFill>
                <a:effectLst/>
                <a:uFillTx/>
                <a:latin typeface="+mj-lt"/>
                <a:ea typeface="+mj-ea"/>
                <a:cs typeface="+mj-cs"/>
                <a:sym typeface="Arial"/>
              </a:rPr>
            </a:br>
            <a:r>
              <a:rPr kumimoji="0" lang="en-IN" sz="1100" b="1" i="0" u="none" strike="noStrike" cap="none" spc="0" normalizeH="0" baseline="0">
                <a:ln>
                  <a:noFill/>
                </a:ln>
                <a:solidFill>
                  <a:srgbClr val="000000"/>
                </a:solidFill>
                <a:effectLst/>
                <a:uFillTx/>
                <a:latin typeface="+mj-lt"/>
                <a:ea typeface="+mj-ea"/>
                <a:cs typeface="+mj-cs"/>
                <a:sym typeface="Arial"/>
              </a:rPr>
              <a:t>Control model behaviour by disabling domains. </a:t>
            </a:r>
            <a:r>
              <a:rPr kumimoji="0" lang="en-IN" sz="1100" i="0" u="none" strike="noStrike" cap="none" spc="0" normalizeH="0" baseline="0">
                <a:ln>
                  <a:noFill/>
                </a:ln>
                <a:solidFill>
                  <a:srgbClr val="000000"/>
                </a:solidFill>
                <a:effectLst/>
                <a:uFillTx/>
                <a:latin typeface="+mj-lt"/>
                <a:ea typeface="+mj-ea"/>
                <a:cs typeface="+mj-cs"/>
                <a:sym typeface="Arial"/>
              </a:rPr>
              <a:t>S</a:t>
            </a:r>
            <a:r>
              <a:rPr lang="en-IN" sz="1100"/>
              <a:t>imply deactivate a expert at inference time to simulate a model never trained on that data. Offering a lightweight mechanism to restrict access to unwanted data.</a:t>
            </a:r>
            <a:endParaRPr kumimoji="0" lang="en-IN" sz="1100" i="0" u="none" strike="noStrike" cap="none" spc="0" normalizeH="0" baseline="0">
              <a:ln>
                <a:noFill/>
              </a:ln>
              <a:solidFill>
                <a:srgbClr val="000000"/>
              </a:solidFill>
              <a:effectLst/>
              <a:uFillTx/>
              <a:latin typeface="+mj-lt"/>
              <a:ea typeface="+mj-ea"/>
              <a:cs typeface="+mj-cs"/>
              <a:sym typeface="Arial"/>
            </a:endParaRPr>
          </a:p>
          <a:p>
            <a:pPr marL="0" marR="0" indent="0" algn="l" defTabSz="914400" rtl="0" fontAlgn="auto" latinLnBrk="0" hangingPunct="0">
              <a:lnSpc>
                <a:spcPct val="100000"/>
              </a:lnSpc>
              <a:spcBef>
                <a:spcPts val="0"/>
              </a:spcBef>
              <a:spcAft>
                <a:spcPts val="0"/>
              </a:spcAft>
              <a:buClrTx/>
              <a:buSzTx/>
              <a:buFontTx/>
              <a:buNone/>
              <a:tabLst/>
            </a:pPr>
            <a:endParaRPr kumimoji="0" lang="en-IN" sz="1100" b="0" i="0" u="none" strike="noStrike" cap="none" spc="0" normalizeH="0" baseline="0">
              <a:ln>
                <a:noFill/>
              </a:ln>
              <a:solidFill>
                <a:srgbClr val="000000"/>
              </a:solidFill>
              <a:effectLst/>
              <a:uFillTx/>
              <a:latin typeface="+mj-lt"/>
              <a:ea typeface="+mj-ea"/>
              <a:cs typeface="+mj-cs"/>
              <a:sym typeface="Arial"/>
            </a:endParaRPr>
          </a:p>
        </p:txBody>
      </p:sp>
      <p:pic>
        <p:nvPicPr>
          <p:cNvPr id="21" name="Picture 20">
            <a:extLst>
              <a:ext uri="{FF2B5EF4-FFF2-40B4-BE49-F238E27FC236}">
                <a16:creationId xmlns:a16="http://schemas.microsoft.com/office/drawing/2014/main" id="{EF0B2D14-9E43-725C-26B7-7922895518F8}"/>
              </a:ext>
            </a:extLst>
          </p:cNvPr>
          <p:cNvPicPr>
            <a:picLocks noChangeAspect="1"/>
          </p:cNvPicPr>
          <p:nvPr/>
        </p:nvPicPr>
        <p:blipFill>
          <a:blip r:embed="rId3"/>
          <a:stretch>
            <a:fillRect/>
          </a:stretch>
        </p:blipFill>
        <p:spPr>
          <a:xfrm>
            <a:off x="3142052" y="3435422"/>
            <a:ext cx="404038" cy="304800"/>
          </a:xfrm>
          <a:prstGeom prst="rect">
            <a:avLst/>
          </a:prstGeom>
        </p:spPr>
      </p:pic>
      <p:pic>
        <p:nvPicPr>
          <p:cNvPr id="23" name="Picture 22">
            <a:extLst>
              <a:ext uri="{FF2B5EF4-FFF2-40B4-BE49-F238E27FC236}">
                <a16:creationId xmlns:a16="http://schemas.microsoft.com/office/drawing/2014/main" id="{F75FCAF9-CC18-A0CE-4C13-CCD8746F804C}"/>
              </a:ext>
            </a:extLst>
          </p:cNvPr>
          <p:cNvPicPr>
            <a:picLocks noChangeAspect="1"/>
          </p:cNvPicPr>
          <p:nvPr/>
        </p:nvPicPr>
        <p:blipFill>
          <a:blip r:embed="rId4"/>
          <a:stretch>
            <a:fillRect/>
          </a:stretch>
        </p:blipFill>
        <p:spPr>
          <a:xfrm>
            <a:off x="6187428" y="3427791"/>
            <a:ext cx="367277" cy="275458"/>
          </a:xfrm>
          <a:prstGeom prst="rect">
            <a:avLst/>
          </a:prstGeom>
        </p:spPr>
      </p:pic>
      <p:pic>
        <p:nvPicPr>
          <p:cNvPr id="5" name="Picture 4">
            <a:extLst>
              <a:ext uri="{FF2B5EF4-FFF2-40B4-BE49-F238E27FC236}">
                <a16:creationId xmlns:a16="http://schemas.microsoft.com/office/drawing/2014/main" id="{0187337C-C75D-5124-BAC7-E059995B221A}"/>
              </a:ext>
            </a:extLst>
          </p:cNvPr>
          <p:cNvPicPr>
            <a:picLocks noChangeAspect="1"/>
          </p:cNvPicPr>
          <p:nvPr/>
        </p:nvPicPr>
        <p:blipFill>
          <a:blip r:embed="rId5"/>
          <a:srcRect r="-218" b="51412"/>
          <a:stretch>
            <a:fillRect/>
          </a:stretch>
        </p:blipFill>
        <p:spPr>
          <a:xfrm>
            <a:off x="-17707" y="1719719"/>
            <a:ext cx="4662934" cy="1522394"/>
          </a:xfrm>
          <a:prstGeom prst="rect">
            <a:avLst/>
          </a:prstGeom>
        </p:spPr>
      </p:pic>
      <p:pic>
        <p:nvPicPr>
          <p:cNvPr id="11" name="Picture 10">
            <a:extLst>
              <a:ext uri="{FF2B5EF4-FFF2-40B4-BE49-F238E27FC236}">
                <a16:creationId xmlns:a16="http://schemas.microsoft.com/office/drawing/2014/main" id="{F3D80473-88E7-4431-3669-E507DC5892E4}"/>
              </a:ext>
            </a:extLst>
          </p:cNvPr>
          <p:cNvPicPr>
            <a:picLocks noChangeAspect="1"/>
          </p:cNvPicPr>
          <p:nvPr/>
        </p:nvPicPr>
        <p:blipFill>
          <a:blip r:embed="rId6"/>
          <a:stretch>
            <a:fillRect/>
          </a:stretch>
        </p:blipFill>
        <p:spPr>
          <a:xfrm>
            <a:off x="5476317" y="1530307"/>
            <a:ext cx="2762784" cy="1778085"/>
          </a:xfrm>
          <a:prstGeom prst="rect">
            <a:avLst/>
          </a:prstGeom>
        </p:spPr>
      </p:pic>
      <p:sp>
        <p:nvSpPr>
          <p:cNvPr id="4" name="TextBox 3">
            <a:extLst>
              <a:ext uri="{FF2B5EF4-FFF2-40B4-BE49-F238E27FC236}">
                <a16:creationId xmlns:a16="http://schemas.microsoft.com/office/drawing/2014/main" id="{E6F0BD59-96A0-9C8C-C066-91E0554F1B23}"/>
              </a:ext>
            </a:extLst>
          </p:cNvPr>
          <p:cNvSpPr txBox="1"/>
          <p:nvPr/>
        </p:nvSpPr>
        <p:spPr>
          <a:xfrm>
            <a:off x="3506630" y="2331204"/>
            <a:ext cx="2128145"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FF0000"/>
                </a:solidFill>
                <a:effectLst/>
                <a:uFillTx/>
                <a:latin typeface="+mj-lt"/>
                <a:ea typeface="+mj-ea"/>
                <a:cs typeface="+mj-cs"/>
                <a:sym typeface="Arial"/>
              </a:rPr>
              <a:t>DRAWBACK ?</a:t>
            </a:r>
            <a:endParaRPr kumimoji="0" lang="en-IN" sz="2400" b="0" i="0" u="none" strike="noStrike" cap="none" spc="0" normalizeH="0" baseline="0">
              <a:ln>
                <a:noFill/>
              </a:ln>
              <a:solidFill>
                <a:srgbClr val="FF0000"/>
              </a:solidFill>
              <a:effectLst/>
              <a:uFillTx/>
              <a:latin typeface="+mj-lt"/>
              <a:ea typeface="+mj-ea"/>
              <a:cs typeface="+mj-cs"/>
              <a:sym typeface="Arial"/>
            </a:endParaRPr>
          </a:p>
        </p:txBody>
      </p:sp>
    </p:spTree>
    <p:extLst>
      <p:ext uri="{BB962C8B-B14F-4D97-AF65-F5344CB8AC3E}">
        <p14:creationId xmlns:p14="http://schemas.microsoft.com/office/powerpoint/2010/main" val="205495571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0786A-6306-907B-B63F-B86B4DC9D24A}"/>
              </a:ext>
            </a:extLst>
          </p:cNvPr>
          <p:cNvSpPr>
            <a:spLocks noGrp="1"/>
          </p:cNvSpPr>
          <p:nvPr>
            <p:ph type="title"/>
          </p:nvPr>
        </p:nvSpPr>
        <p:spPr>
          <a:xfrm>
            <a:off x="7360" y="-24384"/>
            <a:ext cx="9092700" cy="572701"/>
          </a:xfrm>
        </p:spPr>
        <p:txBody>
          <a:bodyPr>
            <a:noAutofit/>
          </a:bodyPr>
          <a:lstStyle/>
          <a:p>
            <a:r>
              <a:rPr lang="en-US" sz="2400"/>
              <a:t>Lifelong Language Pretraining with Distribution-Specialized Experts</a:t>
            </a:r>
            <a:endParaRPr lang="en-IN" sz="2400"/>
          </a:p>
        </p:txBody>
      </p:sp>
      <p:sp>
        <p:nvSpPr>
          <p:cNvPr id="4" name="Text Placeholder 3">
            <a:extLst>
              <a:ext uri="{FF2B5EF4-FFF2-40B4-BE49-F238E27FC236}">
                <a16:creationId xmlns:a16="http://schemas.microsoft.com/office/drawing/2014/main" id="{E660B698-17C3-0E26-C63A-09FFE11D68BE}"/>
              </a:ext>
            </a:extLst>
          </p:cNvPr>
          <p:cNvSpPr>
            <a:spLocks noGrp="1"/>
          </p:cNvSpPr>
          <p:nvPr>
            <p:ph type="body" sz="half" idx="21"/>
          </p:nvPr>
        </p:nvSpPr>
        <p:spPr>
          <a:xfrm>
            <a:off x="81804" y="877824"/>
            <a:ext cx="8750497" cy="3691051"/>
          </a:xfrm>
        </p:spPr>
        <p:txBody>
          <a:bodyPr>
            <a:normAutofit/>
          </a:bodyPr>
          <a:lstStyle/>
          <a:p>
            <a:pPr marL="114300" indent="0">
              <a:buNone/>
            </a:pPr>
            <a:r>
              <a:rPr lang="en-IN" sz="1200" b="1"/>
              <a:t>Methodology: </a:t>
            </a:r>
            <a:r>
              <a:rPr lang="en-IN" sz="1200" b="1" err="1"/>
              <a:t>Adresses</a:t>
            </a:r>
            <a:r>
              <a:rPr lang="en-IN" sz="1200" b="1"/>
              <a:t> drawbacks of DEMIX -  no explicit domain labels, regularization over shared parameters</a:t>
            </a:r>
          </a:p>
          <a:p>
            <a:pPr marL="114300" indent="0">
              <a:buNone/>
            </a:pPr>
            <a:r>
              <a:rPr lang="en-IN" sz="1100"/>
              <a:t>The methodology is balanced on three pillars.</a:t>
            </a:r>
          </a:p>
          <a:p>
            <a:r>
              <a:rPr lang="en-IN" sz="1100" b="1"/>
              <a:t>Progressive Expert Expansion</a:t>
            </a:r>
            <a:r>
              <a:rPr lang="en-IN" sz="1100"/>
              <a:t>: The </a:t>
            </a:r>
            <a:r>
              <a:rPr lang="en-IN" sz="1100" err="1"/>
              <a:t>MoE</a:t>
            </a:r>
            <a:r>
              <a:rPr lang="en-IN" sz="1100"/>
              <a:t> architecture’s capacity in dynamically increased by adding new, specialized experts for each new data distribution. This avoids overwriting existing parameters.</a:t>
            </a:r>
            <a:br>
              <a:rPr lang="en-IN" sz="1100"/>
            </a:br>
            <a:br>
              <a:rPr lang="en-IN" sz="1100"/>
            </a:br>
            <a:br>
              <a:rPr lang="en-IN" sz="1100"/>
            </a:br>
            <a:br>
              <a:rPr lang="en-IN" sz="1100"/>
            </a:br>
            <a:br>
              <a:rPr lang="en-IN" sz="1100"/>
            </a:br>
            <a:br>
              <a:rPr lang="en-IN" sz="1100"/>
            </a:br>
            <a:br>
              <a:rPr lang="en-IN" sz="1100"/>
            </a:br>
            <a:br>
              <a:rPr lang="en-IN" sz="1100"/>
            </a:br>
            <a:br>
              <a:rPr lang="en-IN" sz="1100"/>
            </a:br>
            <a:br>
              <a:rPr lang="en-IN" sz="1100"/>
            </a:br>
            <a:endParaRPr lang="en-IN" sz="1100"/>
          </a:p>
          <a:p>
            <a:r>
              <a:rPr lang="en-IN" sz="1100" b="1"/>
              <a:t>Knowledge Preservation via Freezing</a:t>
            </a:r>
            <a:r>
              <a:rPr lang="en-IN" sz="1100"/>
              <a:t>: Previously trained experts and their corresponding gating layers are frozen. This explicitly protects learned knowledge from being erased during training on new data.</a:t>
            </a:r>
          </a:p>
          <a:p>
            <a:r>
              <a:rPr lang="en-IN" sz="1100" b="1"/>
              <a:t>Implicit Regularization via Distillation</a:t>
            </a:r>
            <a:r>
              <a:rPr lang="en-IN" sz="1100"/>
              <a:t>: Shared components of the network (e.g., attention layers) are guided using knowledge distillation from the model’s previous state. This prevents them from drifting too far while still allowing adaptation to new data.</a:t>
            </a:r>
          </a:p>
        </p:txBody>
      </p:sp>
      <p:sp>
        <p:nvSpPr>
          <p:cNvPr id="5" name="TextBox 4">
            <a:extLst>
              <a:ext uri="{FF2B5EF4-FFF2-40B4-BE49-F238E27FC236}">
                <a16:creationId xmlns:a16="http://schemas.microsoft.com/office/drawing/2014/main" id="{79A55A42-72EC-C86E-5125-7D18CA10B651}"/>
              </a:ext>
            </a:extLst>
          </p:cNvPr>
          <p:cNvSpPr txBox="1"/>
          <p:nvPr/>
        </p:nvSpPr>
        <p:spPr>
          <a:xfrm>
            <a:off x="81804" y="4920755"/>
            <a:ext cx="8943813"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800">
                <a:solidFill>
                  <a:schemeClr val="bg1">
                    <a:lumMod val="50000"/>
                  </a:schemeClr>
                </a:solidFill>
              </a:rPr>
              <a:t>Chen, </a:t>
            </a:r>
            <a:r>
              <a:rPr lang="en-US" sz="800" err="1">
                <a:solidFill>
                  <a:schemeClr val="bg1">
                    <a:lumMod val="50000"/>
                  </a:schemeClr>
                </a:solidFill>
              </a:rPr>
              <a:t>Wuyang</a:t>
            </a:r>
            <a:r>
              <a:rPr lang="en-US" sz="800">
                <a:solidFill>
                  <a:schemeClr val="bg1">
                    <a:lumMod val="50000"/>
                  </a:schemeClr>
                </a:solidFill>
              </a:rPr>
              <a:t>, et al. "Lifelong language pretraining with distribution-specialized experts." International Conference on Machine Learning. PMLR, 2023.</a:t>
            </a:r>
            <a:endParaRPr kumimoji="0" lang="en-IN" sz="800" b="0" i="0" u="none" strike="noStrike" cap="none" spc="0" normalizeH="0" baseline="0">
              <a:ln>
                <a:noFill/>
              </a:ln>
              <a:solidFill>
                <a:schemeClr val="bg1">
                  <a:lumMod val="50000"/>
                </a:schemeClr>
              </a:solidFill>
              <a:effectLst/>
              <a:uFillTx/>
              <a:latin typeface="+mj-lt"/>
              <a:ea typeface="+mj-ea"/>
              <a:cs typeface="+mj-cs"/>
              <a:sym typeface="Arial"/>
            </a:endParaRPr>
          </a:p>
        </p:txBody>
      </p:sp>
      <p:pic>
        <p:nvPicPr>
          <p:cNvPr id="9" name="Picture 8" descr="A diagram of a flowchart&#10;&#10;AI-generated content may be incorrect.">
            <a:extLst>
              <a:ext uri="{FF2B5EF4-FFF2-40B4-BE49-F238E27FC236}">
                <a16:creationId xmlns:a16="http://schemas.microsoft.com/office/drawing/2014/main" id="{DE3152E2-1FB9-1B23-9713-F0535C39981C}"/>
              </a:ext>
            </a:extLst>
          </p:cNvPr>
          <p:cNvPicPr>
            <a:picLocks noChangeAspect="1"/>
          </p:cNvPicPr>
          <p:nvPr/>
        </p:nvPicPr>
        <p:blipFill>
          <a:blip r:embed="rId2"/>
          <a:stretch>
            <a:fillRect/>
          </a:stretch>
        </p:blipFill>
        <p:spPr>
          <a:xfrm>
            <a:off x="4671392" y="1765016"/>
            <a:ext cx="3276447" cy="1791888"/>
          </a:xfrm>
          <a:prstGeom prst="rect">
            <a:avLst/>
          </a:prstGeom>
        </p:spPr>
      </p:pic>
      <p:pic>
        <p:nvPicPr>
          <p:cNvPr id="6" name="Picture 5">
            <a:extLst>
              <a:ext uri="{FF2B5EF4-FFF2-40B4-BE49-F238E27FC236}">
                <a16:creationId xmlns:a16="http://schemas.microsoft.com/office/drawing/2014/main" id="{42F23465-510D-1A10-62F7-BA41B0B8349E}"/>
              </a:ext>
            </a:extLst>
          </p:cNvPr>
          <p:cNvPicPr>
            <a:picLocks noChangeAspect="1"/>
          </p:cNvPicPr>
          <p:nvPr/>
        </p:nvPicPr>
        <p:blipFill>
          <a:blip r:embed="rId3"/>
          <a:stretch>
            <a:fillRect/>
          </a:stretch>
        </p:blipFill>
        <p:spPr>
          <a:xfrm>
            <a:off x="1106068" y="1832244"/>
            <a:ext cx="2010741" cy="408803"/>
          </a:xfrm>
          <a:prstGeom prst="rect">
            <a:avLst/>
          </a:prstGeom>
        </p:spPr>
      </p:pic>
      <p:pic>
        <p:nvPicPr>
          <p:cNvPr id="8" name="Picture 7">
            <a:extLst>
              <a:ext uri="{FF2B5EF4-FFF2-40B4-BE49-F238E27FC236}">
                <a16:creationId xmlns:a16="http://schemas.microsoft.com/office/drawing/2014/main" id="{97E3D438-28BE-8941-7878-EDEEFA01A07F}"/>
              </a:ext>
            </a:extLst>
          </p:cNvPr>
          <p:cNvPicPr>
            <a:picLocks noChangeAspect="1"/>
          </p:cNvPicPr>
          <p:nvPr/>
        </p:nvPicPr>
        <p:blipFill>
          <a:blip r:embed="rId4"/>
          <a:stretch>
            <a:fillRect/>
          </a:stretch>
        </p:blipFill>
        <p:spPr>
          <a:xfrm>
            <a:off x="801268" y="2300196"/>
            <a:ext cx="2403091" cy="846306"/>
          </a:xfrm>
          <a:prstGeom prst="rect">
            <a:avLst/>
          </a:prstGeom>
        </p:spPr>
      </p:pic>
      <p:pic>
        <p:nvPicPr>
          <p:cNvPr id="11" name="Picture 10">
            <a:extLst>
              <a:ext uri="{FF2B5EF4-FFF2-40B4-BE49-F238E27FC236}">
                <a16:creationId xmlns:a16="http://schemas.microsoft.com/office/drawing/2014/main" id="{B40E1F50-2CC5-136B-8716-31DEAED98B5A}"/>
              </a:ext>
            </a:extLst>
          </p:cNvPr>
          <p:cNvPicPr>
            <a:picLocks noChangeAspect="1"/>
          </p:cNvPicPr>
          <p:nvPr/>
        </p:nvPicPr>
        <p:blipFill>
          <a:blip r:embed="rId5"/>
          <a:stretch>
            <a:fillRect/>
          </a:stretch>
        </p:blipFill>
        <p:spPr>
          <a:xfrm>
            <a:off x="1594924" y="3307098"/>
            <a:ext cx="1349008" cy="321192"/>
          </a:xfrm>
          <a:prstGeom prst="rect">
            <a:avLst/>
          </a:prstGeom>
        </p:spPr>
      </p:pic>
      <p:sp>
        <p:nvSpPr>
          <p:cNvPr id="13" name="TextBox 12">
            <a:extLst>
              <a:ext uri="{FF2B5EF4-FFF2-40B4-BE49-F238E27FC236}">
                <a16:creationId xmlns:a16="http://schemas.microsoft.com/office/drawing/2014/main" id="{C5E61C26-7FFD-85C8-F1F2-79251B6502EC}"/>
              </a:ext>
            </a:extLst>
          </p:cNvPr>
          <p:cNvSpPr txBox="1"/>
          <p:nvPr/>
        </p:nvSpPr>
        <p:spPr>
          <a:xfrm>
            <a:off x="639813" y="3087353"/>
            <a:ext cx="3147118" cy="261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100"/>
              <a:t>Routing depends on </a:t>
            </a:r>
            <a:r>
              <a:rPr lang="en-US" sz="1100" b="1"/>
              <a:t>hidden representation</a:t>
            </a:r>
            <a:endParaRPr lang="en-IN" sz="1100"/>
          </a:p>
        </p:txBody>
      </p:sp>
    </p:spTree>
    <p:extLst>
      <p:ext uri="{BB962C8B-B14F-4D97-AF65-F5344CB8AC3E}">
        <p14:creationId xmlns:p14="http://schemas.microsoft.com/office/powerpoint/2010/main" val="233918570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22A37-3D9F-44EC-9301-1B625D05C55B}"/>
              </a:ext>
            </a:extLst>
          </p:cNvPr>
          <p:cNvSpPr>
            <a:spLocks noGrp="1"/>
          </p:cNvSpPr>
          <p:nvPr>
            <p:ph type="title"/>
          </p:nvPr>
        </p:nvSpPr>
        <p:spPr>
          <a:xfrm>
            <a:off x="51300" y="91457"/>
            <a:ext cx="8520602" cy="572701"/>
          </a:xfrm>
        </p:spPr>
        <p:txBody>
          <a:bodyPr>
            <a:normAutofit fontScale="90000"/>
          </a:bodyPr>
          <a:lstStyle/>
          <a:p>
            <a:r>
              <a:rPr lang="en-IN"/>
              <a:t>Lifelong-</a:t>
            </a:r>
            <a:r>
              <a:rPr lang="en-IN" err="1"/>
              <a:t>MoE</a:t>
            </a:r>
            <a:r>
              <a:rPr lang="en-IN"/>
              <a:t>: </a:t>
            </a:r>
            <a:r>
              <a:rPr lang="en-IN">
                <a:solidFill>
                  <a:schemeClr val="bg1">
                    <a:lumMod val="50000"/>
                  </a:schemeClr>
                </a:solidFill>
              </a:rPr>
              <a:t>Results</a:t>
            </a:r>
          </a:p>
        </p:txBody>
      </p:sp>
      <p:sp>
        <p:nvSpPr>
          <p:cNvPr id="4" name="Text Placeholder 3">
            <a:extLst>
              <a:ext uri="{FF2B5EF4-FFF2-40B4-BE49-F238E27FC236}">
                <a16:creationId xmlns:a16="http://schemas.microsoft.com/office/drawing/2014/main" id="{4C63B441-C135-1C3A-A683-7DD7D28F98CA}"/>
              </a:ext>
            </a:extLst>
          </p:cNvPr>
          <p:cNvSpPr>
            <a:spLocks noGrp="1"/>
          </p:cNvSpPr>
          <p:nvPr>
            <p:ph type="body" sz="half" idx="21"/>
          </p:nvPr>
        </p:nvSpPr>
        <p:spPr>
          <a:xfrm>
            <a:off x="51300" y="755904"/>
            <a:ext cx="8995164" cy="3812971"/>
          </a:xfrm>
        </p:spPr>
        <p:txBody>
          <a:bodyPr>
            <a:normAutofit/>
          </a:bodyPr>
          <a:lstStyle/>
          <a:p>
            <a:pPr marL="114300" indent="0">
              <a:buNone/>
            </a:pPr>
            <a:r>
              <a:rPr lang="en-IN" sz="1100"/>
              <a:t>Lifelong-</a:t>
            </a:r>
            <a:r>
              <a:rPr lang="en-IN" sz="1100" err="1"/>
              <a:t>MoE</a:t>
            </a:r>
            <a:r>
              <a:rPr lang="en-IN" sz="1100"/>
              <a:t> maintains performance on previously learned distributions, directly preventing the catastrophic forgetting observed in standard sequential pretraining</a:t>
            </a:r>
          </a:p>
          <a:p>
            <a:pPr marL="114300" indent="0" algn="ctr">
              <a:buNone/>
            </a:pPr>
            <a:r>
              <a:rPr lang="en-IN" sz="1100" b="1"/>
              <a:t>Next-Token Accuracy on Distribution A (Each distribution is trained for 500K)</a:t>
            </a:r>
          </a:p>
          <a:p>
            <a:pPr marL="114300" indent="0">
              <a:buNone/>
            </a:pPr>
            <a:endParaRPr lang="en-IN" sz="1100"/>
          </a:p>
          <a:p>
            <a:pPr marL="114300" indent="0">
              <a:buNone/>
            </a:pPr>
            <a:endParaRPr lang="en-IN" sz="1100"/>
          </a:p>
          <a:p>
            <a:pPr marL="114300" indent="0">
              <a:buNone/>
            </a:pPr>
            <a:endParaRPr lang="en-IN" sz="1100"/>
          </a:p>
          <a:p>
            <a:pPr marL="114300" indent="0">
              <a:buNone/>
            </a:pPr>
            <a:endParaRPr lang="en-IN" sz="1100"/>
          </a:p>
          <a:p>
            <a:pPr marL="114300" indent="0">
              <a:buNone/>
            </a:pPr>
            <a:endParaRPr lang="en-IN" sz="1100"/>
          </a:p>
          <a:p>
            <a:pPr marL="114300" indent="0">
              <a:buNone/>
            </a:pPr>
            <a:endParaRPr lang="en-IN" sz="1100"/>
          </a:p>
          <a:p>
            <a:pPr marL="114300" indent="0">
              <a:buNone/>
            </a:pPr>
            <a:endParaRPr lang="en-IN" sz="1100"/>
          </a:p>
          <a:p>
            <a:pPr marL="114300" indent="0">
              <a:buNone/>
            </a:pPr>
            <a:endParaRPr lang="en-IN" sz="1100"/>
          </a:p>
          <a:p>
            <a:pPr marL="114300" indent="0">
              <a:buNone/>
            </a:pPr>
            <a:endParaRPr lang="en-IN" sz="1100"/>
          </a:p>
          <a:p>
            <a:pPr marL="114300" indent="0">
              <a:buNone/>
            </a:pPr>
            <a:r>
              <a:rPr lang="en-IN" sz="1100"/>
              <a:t>Lifelong-</a:t>
            </a:r>
            <a:r>
              <a:rPr lang="en-IN" sz="1100" err="1"/>
              <a:t>MoE</a:t>
            </a:r>
            <a:r>
              <a:rPr lang="en-IN" sz="1100"/>
              <a:t> not only dramatically reduces forgetting buy also achieves competitive or state of the art performance outperforming strong baselines like Memory Replay and even a Dense Oracle model trained jointly on all data for </a:t>
            </a:r>
            <a:r>
              <a:rPr lang="en-IN" sz="1100" err="1"/>
              <a:t>specifc</a:t>
            </a:r>
            <a:r>
              <a:rPr lang="en-IN" sz="1100"/>
              <a:t> tasks (e.g., translation)</a:t>
            </a:r>
          </a:p>
        </p:txBody>
      </p:sp>
      <p:pic>
        <p:nvPicPr>
          <p:cNvPr id="6" name="Picture 5" descr="A graph of a number of red and blue lines&#10;&#10;AI-generated content may be incorrect.">
            <a:extLst>
              <a:ext uri="{FF2B5EF4-FFF2-40B4-BE49-F238E27FC236}">
                <a16:creationId xmlns:a16="http://schemas.microsoft.com/office/drawing/2014/main" id="{DEAAC5CE-B27D-98D2-856C-DE2590817DA7}"/>
              </a:ext>
            </a:extLst>
          </p:cNvPr>
          <p:cNvPicPr>
            <a:picLocks noChangeAspect="1"/>
          </p:cNvPicPr>
          <p:nvPr/>
        </p:nvPicPr>
        <p:blipFill>
          <a:blip r:embed="rId2"/>
          <a:stretch>
            <a:fillRect/>
          </a:stretch>
        </p:blipFill>
        <p:spPr>
          <a:xfrm>
            <a:off x="1502664" y="1486794"/>
            <a:ext cx="6138672" cy="1587691"/>
          </a:xfrm>
          <a:prstGeom prst="rect">
            <a:avLst/>
          </a:prstGeom>
        </p:spPr>
      </p:pic>
      <p:pic>
        <p:nvPicPr>
          <p:cNvPr id="8" name="Picture 7" descr="A table with numbers and a number&#10;&#10;AI-generated content may be incorrect.">
            <a:extLst>
              <a:ext uri="{FF2B5EF4-FFF2-40B4-BE49-F238E27FC236}">
                <a16:creationId xmlns:a16="http://schemas.microsoft.com/office/drawing/2014/main" id="{1D700B9A-29FF-E62C-2592-0157CD0C15C1}"/>
              </a:ext>
            </a:extLst>
          </p:cNvPr>
          <p:cNvPicPr>
            <a:picLocks noChangeAspect="1"/>
          </p:cNvPicPr>
          <p:nvPr/>
        </p:nvPicPr>
        <p:blipFill>
          <a:blip r:embed="rId3"/>
          <a:stretch>
            <a:fillRect/>
          </a:stretch>
        </p:blipFill>
        <p:spPr>
          <a:xfrm>
            <a:off x="2396346" y="3710087"/>
            <a:ext cx="4351308" cy="1143807"/>
          </a:xfrm>
          <a:prstGeom prst="rect">
            <a:avLst/>
          </a:prstGeom>
        </p:spPr>
      </p:pic>
    </p:spTree>
    <p:extLst>
      <p:ext uri="{BB962C8B-B14F-4D97-AF65-F5344CB8AC3E}">
        <p14:creationId xmlns:p14="http://schemas.microsoft.com/office/powerpoint/2010/main" val="269549003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Title 1"/>
          <p:cNvSpPr txBox="1">
            <a:spLocks noGrp="1"/>
          </p:cNvSpPr>
          <p:nvPr>
            <p:ph type="title"/>
          </p:nvPr>
        </p:nvSpPr>
        <p:spPr>
          <a:xfrm>
            <a:off x="-1" y="15769"/>
            <a:ext cx="8520602" cy="572702"/>
          </a:xfrm>
          <a:prstGeom prst="rect">
            <a:avLst/>
          </a:prstGeom>
        </p:spPr>
        <p:txBody>
          <a:bodyPr/>
          <a:lstStyle>
            <a:lvl1pPr>
              <a:defRPr sz="2500"/>
            </a:lvl1pPr>
          </a:lstStyle>
          <a:p>
            <a:r>
              <a:t>Domain Adaptive Pre-Training</a:t>
            </a:r>
          </a:p>
        </p:txBody>
      </p:sp>
      <p:sp>
        <p:nvSpPr>
          <p:cNvPr id="260" name="Text Placeholder 2"/>
          <p:cNvSpPr txBox="1">
            <a:spLocks noGrp="1"/>
          </p:cNvSpPr>
          <p:nvPr>
            <p:ph type="body" sz="quarter" idx="1"/>
          </p:nvPr>
        </p:nvSpPr>
        <p:spPr>
          <a:xfrm>
            <a:off x="81241" y="588469"/>
            <a:ext cx="4602272" cy="1493093"/>
          </a:xfrm>
          <a:prstGeom prst="rect">
            <a:avLst/>
          </a:prstGeom>
        </p:spPr>
        <p:txBody>
          <a:bodyPr/>
          <a:lstStyle>
            <a:lvl1pPr marL="0" indent="114300" algn="ctr">
              <a:buSzTx/>
              <a:buNone/>
              <a:defRPr b="1">
                <a:solidFill>
                  <a:srgbClr val="0D0D0D"/>
                </a:solidFill>
              </a:defRPr>
            </a:lvl1pPr>
          </a:lstStyle>
          <a:p>
            <a:r>
              <a:t>What DAP is &amp; Why it matters</a:t>
            </a:r>
          </a:p>
        </p:txBody>
      </p:sp>
      <p:grpSp>
        <p:nvGrpSpPr>
          <p:cNvPr id="272" name="Diagram 3"/>
          <p:cNvGrpSpPr/>
          <p:nvPr/>
        </p:nvGrpSpPr>
        <p:grpSpPr>
          <a:xfrm>
            <a:off x="84018" y="1102378"/>
            <a:ext cx="3153959" cy="713922"/>
            <a:chOff x="0" y="0"/>
            <a:chExt cx="3153959" cy="713921"/>
          </a:xfrm>
        </p:grpSpPr>
        <p:grpSp>
          <p:nvGrpSpPr>
            <p:cNvPr id="263" name="Group"/>
            <p:cNvGrpSpPr/>
            <p:nvPr/>
          </p:nvGrpSpPr>
          <p:grpSpPr>
            <a:xfrm>
              <a:off x="0" y="0"/>
              <a:ext cx="829990" cy="713921"/>
              <a:chOff x="0" y="0"/>
              <a:chExt cx="829989" cy="713920"/>
            </a:xfrm>
          </p:grpSpPr>
          <p:sp>
            <p:nvSpPr>
              <p:cNvPr id="261" name="Rounded Rectangle"/>
              <p:cNvSpPr/>
              <p:nvPr/>
            </p:nvSpPr>
            <p:spPr>
              <a:xfrm>
                <a:off x="0" y="0"/>
                <a:ext cx="829989" cy="713920"/>
              </a:xfrm>
              <a:prstGeom prst="roundRect">
                <a:avLst>
                  <a:gd name="adj" fmla="val 10000"/>
                </a:avLst>
              </a:prstGeom>
              <a:solidFill>
                <a:schemeClr val="accent1"/>
              </a:solidFill>
              <a:ln w="25400" cap="flat">
                <a:solidFill>
                  <a:srgbClr val="FFFFFF"/>
                </a:solidFill>
                <a:prstDash val="solid"/>
                <a:round/>
              </a:ln>
              <a:effectLst/>
            </p:spPr>
            <p:txBody>
              <a:bodyPr wrap="square" lIns="45719" tIns="45719" rIns="45719" bIns="45719" numCol="1" anchor="ctr">
                <a:noAutofit/>
              </a:bodyPr>
              <a:lstStyle/>
              <a:p>
                <a:pPr algn="ctr" defTabSz="400050">
                  <a:lnSpc>
                    <a:spcPct val="90000"/>
                  </a:lnSpc>
                  <a:spcBef>
                    <a:spcPts val="500"/>
                  </a:spcBef>
                  <a:defRPr>
                    <a:solidFill>
                      <a:srgbClr val="FFFFFF"/>
                    </a:solidFill>
                  </a:defRPr>
                </a:pPr>
                <a:endParaRPr/>
              </a:p>
            </p:txBody>
          </p:sp>
          <p:sp>
            <p:nvSpPr>
              <p:cNvPr id="262" name="Initial LLM Pre-Training (General Data)"/>
              <p:cNvSpPr txBox="1"/>
              <p:nvPr/>
            </p:nvSpPr>
            <p:spPr>
              <a:xfrm>
                <a:off x="20909" y="89028"/>
                <a:ext cx="788169" cy="5358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spAutoFit/>
              </a:bodyPr>
              <a:lstStyle/>
              <a:p>
                <a:pPr algn="ctr" defTabSz="400050">
                  <a:lnSpc>
                    <a:spcPct val="90000"/>
                  </a:lnSpc>
                  <a:spcBef>
                    <a:spcPts val="300"/>
                  </a:spcBef>
                  <a:defRPr sz="900" b="1">
                    <a:solidFill>
                      <a:srgbClr val="FFFFFF"/>
                    </a:solidFill>
                  </a:defRPr>
                </a:pPr>
                <a:r>
                  <a:t>Initial LLM Pre-Training</a:t>
                </a:r>
                <a:br/>
                <a:r>
                  <a:rPr b="0"/>
                  <a:t>(General Data)</a:t>
                </a:r>
              </a:p>
            </p:txBody>
          </p:sp>
        </p:grpSp>
        <p:sp>
          <p:nvSpPr>
            <p:cNvPr id="264" name="Arrow"/>
            <p:cNvSpPr/>
            <p:nvPr/>
          </p:nvSpPr>
          <p:spPr>
            <a:xfrm>
              <a:off x="912987" y="254040"/>
              <a:ext cx="175958" cy="205838"/>
            </a:xfrm>
            <a:prstGeom prst="rightArrow">
              <a:avLst>
                <a:gd name="adj1" fmla="val 60000"/>
                <a:gd name="adj2" fmla="val 50000"/>
              </a:avLst>
            </a:prstGeom>
            <a:solidFill>
              <a:srgbClr val="AEC1F8"/>
            </a:solidFill>
            <a:ln w="12700" cap="flat">
              <a:noFill/>
              <a:miter lim="400000"/>
            </a:ln>
            <a:effectLst/>
          </p:spPr>
          <p:txBody>
            <a:bodyPr wrap="square" lIns="45719" tIns="45719" rIns="45719" bIns="45719" numCol="1" anchor="ctr">
              <a:noAutofit/>
            </a:bodyPr>
            <a:lstStyle/>
            <a:p>
              <a:pPr algn="ctr" defTabSz="400050">
                <a:lnSpc>
                  <a:spcPct val="90000"/>
                </a:lnSpc>
                <a:spcBef>
                  <a:spcPts val="500"/>
                </a:spcBef>
                <a:defRPr sz="900">
                  <a:solidFill>
                    <a:srgbClr val="FFFFFF"/>
                  </a:solidFill>
                </a:defRPr>
              </a:pPr>
              <a:endParaRPr/>
            </a:p>
          </p:txBody>
        </p:sp>
        <p:grpSp>
          <p:nvGrpSpPr>
            <p:cNvPr id="267" name="Group"/>
            <p:cNvGrpSpPr/>
            <p:nvPr/>
          </p:nvGrpSpPr>
          <p:grpSpPr>
            <a:xfrm>
              <a:off x="1161984" y="0"/>
              <a:ext cx="829990" cy="713921"/>
              <a:chOff x="0" y="0"/>
              <a:chExt cx="829989" cy="713920"/>
            </a:xfrm>
          </p:grpSpPr>
          <p:sp>
            <p:nvSpPr>
              <p:cNvPr id="265" name="Rounded Rectangle"/>
              <p:cNvSpPr/>
              <p:nvPr/>
            </p:nvSpPr>
            <p:spPr>
              <a:xfrm>
                <a:off x="0" y="0"/>
                <a:ext cx="829989" cy="713920"/>
              </a:xfrm>
              <a:prstGeom prst="roundRect">
                <a:avLst>
                  <a:gd name="adj" fmla="val 10000"/>
                </a:avLst>
              </a:prstGeom>
              <a:solidFill>
                <a:schemeClr val="accent1"/>
              </a:solidFill>
              <a:ln w="25400" cap="flat">
                <a:solidFill>
                  <a:srgbClr val="FFFFFF"/>
                </a:solidFill>
                <a:prstDash val="solid"/>
                <a:round/>
              </a:ln>
              <a:effectLst/>
            </p:spPr>
            <p:txBody>
              <a:bodyPr wrap="square" lIns="45719" tIns="45719" rIns="45719" bIns="45719" numCol="1" anchor="ctr">
                <a:noAutofit/>
              </a:bodyPr>
              <a:lstStyle/>
              <a:p>
                <a:pPr algn="ctr" defTabSz="400050">
                  <a:lnSpc>
                    <a:spcPct val="90000"/>
                  </a:lnSpc>
                  <a:spcBef>
                    <a:spcPts val="500"/>
                  </a:spcBef>
                  <a:defRPr>
                    <a:solidFill>
                      <a:srgbClr val="FFFFFF"/>
                    </a:solidFill>
                  </a:defRPr>
                </a:pPr>
                <a:endParaRPr/>
              </a:p>
            </p:txBody>
          </p:sp>
          <p:sp>
            <p:nvSpPr>
              <p:cNvPr id="266" name="DAP (Domain-Specific Unlabeled Data)"/>
              <p:cNvSpPr txBox="1"/>
              <p:nvPr/>
            </p:nvSpPr>
            <p:spPr>
              <a:xfrm>
                <a:off x="20910" y="31691"/>
                <a:ext cx="788169" cy="6505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spAutoFit/>
              </a:bodyPr>
              <a:lstStyle/>
              <a:p>
                <a:pPr algn="ctr" defTabSz="400050">
                  <a:lnSpc>
                    <a:spcPct val="90000"/>
                  </a:lnSpc>
                  <a:spcBef>
                    <a:spcPts val="300"/>
                  </a:spcBef>
                  <a:defRPr sz="900" b="1">
                    <a:solidFill>
                      <a:srgbClr val="FFFFFF"/>
                    </a:solidFill>
                  </a:defRPr>
                </a:pPr>
                <a:r>
                  <a:t>DAP</a:t>
                </a:r>
                <a:br/>
                <a:r>
                  <a:rPr b="0"/>
                  <a:t>(Domain-Specific Unlabeled Data)</a:t>
                </a:r>
              </a:p>
            </p:txBody>
          </p:sp>
        </p:grpSp>
        <p:sp>
          <p:nvSpPr>
            <p:cNvPr id="268" name="Arrow"/>
            <p:cNvSpPr/>
            <p:nvPr/>
          </p:nvSpPr>
          <p:spPr>
            <a:xfrm>
              <a:off x="2074972" y="254040"/>
              <a:ext cx="175958" cy="205838"/>
            </a:xfrm>
            <a:prstGeom prst="rightArrow">
              <a:avLst>
                <a:gd name="adj1" fmla="val 60000"/>
                <a:gd name="adj2" fmla="val 50000"/>
              </a:avLst>
            </a:prstGeom>
            <a:solidFill>
              <a:srgbClr val="AEC1F8"/>
            </a:solidFill>
            <a:ln w="12700" cap="flat">
              <a:noFill/>
              <a:miter lim="400000"/>
            </a:ln>
            <a:effectLst/>
          </p:spPr>
          <p:txBody>
            <a:bodyPr wrap="square" lIns="45719" tIns="45719" rIns="45719" bIns="45719" numCol="1" anchor="ctr">
              <a:noAutofit/>
            </a:bodyPr>
            <a:lstStyle/>
            <a:p>
              <a:pPr algn="ctr" defTabSz="400050">
                <a:lnSpc>
                  <a:spcPct val="90000"/>
                </a:lnSpc>
                <a:spcBef>
                  <a:spcPts val="500"/>
                </a:spcBef>
                <a:defRPr sz="900">
                  <a:solidFill>
                    <a:srgbClr val="FFFFFF"/>
                  </a:solidFill>
                </a:defRPr>
              </a:pPr>
              <a:endParaRPr/>
            </a:p>
          </p:txBody>
        </p:sp>
        <p:grpSp>
          <p:nvGrpSpPr>
            <p:cNvPr id="271" name="Group"/>
            <p:cNvGrpSpPr/>
            <p:nvPr/>
          </p:nvGrpSpPr>
          <p:grpSpPr>
            <a:xfrm>
              <a:off x="2323969" y="0"/>
              <a:ext cx="829990" cy="713921"/>
              <a:chOff x="0" y="0"/>
              <a:chExt cx="829989" cy="713920"/>
            </a:xfrm>
          </p:grpSpPr>
          <p:sp>
            <p:nvSpPr>
              <p:cNvPr id="269" name="Rounded Rectangle"/>
              <p:cNvSpPr/>
              <p:nvPr/>
            </p:nvSpPr>
            <p:spPr>
              <a:xfrm>
                <a:off x="0" y="0"/>
                <a:ext cx="829989" cy="713920"/>
              </a:xfrm>
              <a:prstGeom prst="roundRect">
                <a:avLst>
                  <a:gd name="adj" fmla="val 10000"/>
                </a:avLst>
              </a:prstGeom>
              <a:solidFill>
                <a:schemeClr val="accent1"/>
              </a:solidFill>
              <a:ln w="25400" cap="flat">
                <a:solidFill>
                  <a:srgbClr val="FFFFFF"/>
                </a:solidFill>
                <a:prstDash val="solid"/>
                <a:round/>
              </a:ln>
              <a:effectLst/>
            </p:spPr>
            <p:txBody>
              <a:bodyPr wrap="square" lIns="45719" tIns="45719" rIns="45719" bIns="45719" numCol="1" anchor="ctr">
                <a:noAutofit/>
              </a:bodyPr>
              <a:lstStyle/>
              <a:p>
                <a:pPr algn="ctr" defTabSz="400050">
                  <a:lnSpc>
                    <a:spcPct val="90000"/>
                  </a:lnSpc>
                  <a:spcBef>
                    <a:spcPts val="500"/>
                  </a:spcBef>
                  <a:defRPr>
                    <a:solidFill>
                      <a:srgbClr val="FFFFFF"/>
                    </a:solidFill>
                  </a:defRPr>
                </a:pPr>
                <a:endParaRPr/>
              </a:p>
            </p:txBody>
          </p:sp>
          <p:sp>
            <p:nvSpPr>
              <p:cNvPr id="270" name="Downstream Fine-Tuning (Task Data)"/>
              <p:cNvSpPr txBox="1"/>
              <p:nvPr/>
            </p:nvSpPr>
            <p:spPr>
              <a:xfrm>
                <a:off x="20909" y="146365"/>
                <a:ext cx="788169" cy="4211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spAutoFit/>
              </a:bodyPr>
              <a:lstStyle/>
              <a:p>
                <a:pPr algn="ctr" defTabSz="400050">
                  <a:lnSpc>
                    <a:spcPct val="90000"/>
                  </a:lnSpc>
                  <a:spcBef>
                    <a:spcPts val="300"/>
                  </a:spcBef>
                  <a:defRPr sz="900" b="1">
                    <a:solidFill>
                      <a:srgbClr val="FFFFFF"/>
                    </a:solidFill>
                  </a:defRPr>
                </a:pPr>
                <a:r>
                  <a:t>Downstream Fine-Tuning</a:t>
                </a:r>
                <a:br/>
                <a:r>
                  <a:rPr b="0"/>
                  <a:t>(Task Data)</a:t>
                </a:r>
              </a:p>
            </p:txBody>
          </p:sp>
        </p:grpSp>
      </p:grpSp>
      <p:pic>
        <p:nvPicPr>
          <p:cNvPr id="273" name="Picture 5" descr="Picture 5"/>
          <p:cNvPicPr>
            <a:picLocks noChangeAspect="1"/>
          </p:cNvPicPr>
          <p:nvPr/>
        </p:nvPicPr>
        <p:blipFill>
          <a:blip r:embed="rId2"/>
          <a:stretch>
            <a:fillRect/>
          </a:stretch>
        </p:blipFill>
        <p:spPr>
          <a:xfrm>
            <a:off x="3342778" y="964701"/>
            <a:ext cx="1238710" cy="1012782"/>
          </a:xfrm>
          <a:prstGeom prst="rect">
            <a:avLst/>
          </a:prstGeom>
          <a:ln w="12700">
            <a:miter lim="400000"/>
          </a:ln>
        </p:spPr>
      </p:pic>
      <p:pic>
        <p:nvPicPr>
          <p:cNvPr id="274" name="Picture 7" descr="Picture 7"/>
          <p:cNvPicPr>
            <a:picLocks noChangeAspect="1"/>
          </p:cNvPicPr>
          <p:nvPr/>
        </p:nvPicPr>
        <p:blipFill>
          <a:blip r:embed="rId3"/>
          <a:stretch>
            <a:fillRect/>
          </a:stretch>
        </p:blipFill>
        <p:spPr>
          <a:xfrm>
            <a:off x="1255706" y="1823359"/>
            <a:ext cx="810582" cy="100857"/>
          </a:xfrm>
          <a:prstGeom prst="rect">
            <a:avLst/>
          </a:prstGeom>
          <a:ln w="12700">
            <a:miter lim="400000"/>
          </a:ln>
        </p:spPr>
      </p:pic>
      <p:sp>
        <p:nvSpPr>
          <p:cNvPr id="275" name="TextBox 8"/>
          <p:cNvSpPr txBox="1"/>
          <p:nvPr/>
        </p:nvSpPr>
        <p:spPr>
          <a:xfrm>
            <a:off x="625048" y="1930962"/>
            <a:ext cx="2071897" cy="341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900"/>
            </a:pPr>
            <a:r>
              <a:t>Improves performance on specialized </a:t>
            </a:r>
            <a:br/>
            <a:r>
              <a:rPr b="1"/>
              <a:t>(e.g., Legal, Medical Financial)</a:t>
            </a:r>
          </a:p>
        </p:txBody>
      </p:sp>
      <p:sp>
        <p:nvSpPr>
          <p:cNvPr id="276" name="Text Placeholder 2"/>
          <p:cNvSpPr txBox="1"/>
          <p:nvPr/>
        </p:nvSpPr>
        <p:spPr>
          <a:xfrm>
            <a:off x="-30271" y="2214380"/>
            <a:ext cx="4602272" cy="4868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pPr indent="45720" algn="ctr" defTabSz="365760">
              <a:lnSpc>
                <a:spcPct val="103500"/>
              </a:lnSpc>
              <a:defRPr sz="720" b="1">
                <a:solidFill>
                  <a:srgbClr val="0D0D0D"/>
                </a:solidFill>
              </a:defRPr>
            </a:pPr>
            <a:r>
              <a:t>How DAP fits into Vertical Continuity</a:t>
            </a:r>
            <a:endParaRPr>
              <a:solidFill>
                <a:schemeClr val="accent2">
                  <a:lumOff val="21764"/>
                </a:schemeClr>
              </a:solidFill>
            </a:endParaRPr>
          </a:p>
          <a:p>
            <a:pPr indent="45720" defTabSz="365760">
              <a:lnSpc>
                <a:spcPct val="103500"/>
              </a:lnSpc>
              <a:defRPr sz="720" b="1">
                <a:solidFill>
                  <a:srgbClr val="0D0D0D"/>
                </a:solidFill>
              </a:defRPr>
            </a:pPr>
            <a:endParaRPr>
              <a:solidFill>
                <a:schemeClr val="accent2">
                  <a:lumOff val="21764"/>
                </a:schemeClr>
              </a:solidFill>
            </a:endParaRPr>
          </a:p>
        </p:txBody>
      </p:sp>
      <p:pic>
        <p:nvPicPr>
          <p:cNvPr id="277" name="Picture 11" descr="Picture 11"/>
          <p:cNvPicPr>
            <a:picLocks noChangeAspect="1"/>
          </p:cNvPicPr>
          <p:nvPr/>
        </p:nvPicPr>
        <p:blipFill>
          <a:blip r:embed="rId4"/>
          <a:stretch>
            <a:fillRect/>
          </a:stretch>
        </p:blipFill>
        <p:spPr>
          <a:xfrm>
            <a:off x="386576" y="2780395"/>
            <a:ext cx="2356090" cy="1374010"/>
          </a:xfrm>
          <a:prstGeom prst="rect">
            <a:avLst/>
          </a:prstGeom>
          <a:ln w="12700">
            <a:miter lim="400000"/>
          </a:ln>
        </p:spPr>
      </p:pic>
      <p:sp>
        <p:nvSpPr>
          <p:cNvPr id="278" name="TextBox 12"/>
          <p:cNvSpPr txBox="1"/>
          <p:nvPr/>
        </p:nvSpPr>
        <p:spPr>
          <a:xfrm>
            <a:off x="2848392" y="2834023"/>
            <a:ext cx="1687374" cy="3916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100"/>
            </a:lvl1pPr>
          </a:lstStyle>
          <a:p>
            <a:r>
              <a:t>Updating with New Domain Knowledge</a:t>
            </a:r>
          </a:p>
        </p:txBody>
      </p:sp>
      <p:sp>
        <p:nvSpPr>
          <p:cNvPr id="279" name="TextBox 13"/>
          <p:cNvSpPr txBox="1"/>
          <p:nvPr/>
        </p:nvSpPr>
        <p:spPr>
          <a:xfrm>
            <a:off x="2819025" y="3409357"/>
            <a:ext cx="1707255" cy="6964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100"/>
            </a:pPr>
            <a:r>
              <a:t>Preserving </a:t>
            </a:r>
          </a:p>
          <a:p>
            <a:pPr>
              <a:defRPr sz="1100"/>
            </a:pPr>
            <a:r>
              <a:t>General-Purpose Abilities</a:t>
            </a:r>
            <a:br/>
            <a:r>
              <a:t>(Reasoning, Language, Commonsense)</a:t>
            </a:r>
          </a:p>
        </p:txBody>
      </p:sp>
      <p:sp>
        <p:nvSpPr>
          <p:cNvPr id="280" name="TextBox 14"/>
          <p:cNvSpPr txBox="1"/>
          <p:nvPr/>
        </p:nvSpPr>
        <p:spPr>
          <a:xfrm>
            <a:off x="4810472" y="588470"/>
            <a:ext cx="2213680" cy="3465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b="1"/>
            </a:pPr>
            <a:r>
              <a:t>Key Observations</a:t>
            </a:r>
          </a:p>
          <a:p>
            <a:pPr algn="ctr">
              <a:defRPr b="1"/>
            </a:pPr>
            <a:r>
              <a:t>From the Literature</a:t>
            </a:r>
            <a:br/>
            <a:endParaRPr/>
          </a:p>
          <a:p>
            <a:pPr marL="285750" indent="-285750">
              <a:buClr>
                <a:srgbClr val="000000"/>
              </a:buClr>
              <a:buSzPct val="100000"/>
              <a:buFont typeface="Arial"/>
              <a:buChar char="•"/>
              <a:defRPr sz="1200" b="1"/>
            </a:pPr>
            <a:r>
              <a:t>DAP is usually a single-stage process</a:t>
            </a:r>
            <a:br/>
            <a:r>
              <a:rPr sz="1100" b="0"/>
              <a:t>Multi-stage or Continual DAP is rare.</a:t>
            </a:r>
          </a:p>
          <a:p>
            <a:pPr marL="285750" indent="-285750">
              <a:buClr>
                <a:srgbClr val="000000"/>
              </a:buClr>
              <a:buSzPct val="100000"/>
              <a:buFont typeface="Arial"/>
              <a:buChar char="•"/>
              <a:defRPr sz="1200" b="1"/>
            </a:pPr>
            <a:r>
              <a:t>DAP is already being treated as CL</a:t>
            </a:r>
            <a:br/>
            <a:r>
              <a:rPr sz="1100" b="0"/>
              <a:t>CL concepts are used without naming them: replay = “data mixing”, adapters = “domain adapters”</a:t>
            </a:r>
          </a:p>
          <a:p>
            <a:pPr marL="285750" indent="-285750">
              <a:buClr>
                <a:srgbClr val="000000"/>
              </a:buClr>
              <a:buSzPct val="100000"/>
              <a:buFont typeface="Arial"/>
              <a:buChar char="•"/>
              <a:defRPr sz="1200" b="1"/>
            </a:pPr>
            <a:r>
              <a:t>Diversity of CL techniques used in DAP is limited</a:t>
            </a:r>
            <a:br/>
            <a:r>
              <a:rPr sz="1100" b="0"/>
              <a:t>Most papers rely on replay &amp; LoRA / Adapters Other CL strategies remain underexplored</a:t>
            </a:r>
          </a:p>
        </p:txBody>
      </p:sp>
      <p:sp>
        <p:nvSpPr>
          <p:cNvPr id="281" name="TextBox 15"/>
          <p:cNvSpPr txBox="1"/>
          <p:nvPr/>
        </p:nvSpPr>
        <p:spPr>
          <a:xfrm>
            <a:off x="7004081" y="588469"/>
            <a:ext cx="2146238" cy="3439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b="1"/>
            </a:pPr>
            <a:r>
              <a:t>The Core Challenge:</a:t>
            </a:r>
            <a:br/>
            <a:r>
              <a:t>Vertical Forgetting</a:t>
            </a:r>
            <a:br/>
            <a:endParaRPr/>
          </a:p>
          <a:p>
            <a:pPr algn="ctr"/>
            <a:endParaRPr/>
          </a:p>
          <a:p>
            <a:pPr algn="ctr"/>
            <a:endParaRPr/>
          </a:p>
          <a:p>
            <a:pPr algn="ctr"/>
            <a:endParaRPr/>
          </a:p>
          <a:p>
            <a:pPr algn="ctr"/>
            <a:endParaRPr/>
          </a:p>
          <a:p>
            <a:pPr algn="ctr"/>
            <a:endParaRPr/>
          </a:p>
          <a:p>
            <a:pPr algn="ctr"/>
            <a:endParaRPr/>
          </a:p>
          <a:p>
            <a:pPr algn="ctr"/>
            <a:endParaRPr/>
          </a:p>
          <a:p>
            <a:pPr algn="ctr"/>
            <a:endParaRPr/>
          </a:p>
          <a:p>
            <a:pPr algn="ctr"/>
            <a:endParaRPr/>
          </a:p>
          <a:p>
            <a:pPr algn="ctr"/>
            <a:endParaRPr/>
          </a:p>
          <a:p>
            <a:pPr marL="171450" indent="-171450">
              <a:buClr>
                <a:srgbClr val="000000"/>
              </a:buClr>
              <a:buSzPct val="100000"/>
              <a:buFont typeface="Arial"/>
              <a:buChar char="•"/>
              <a:defRPr sz="1200"/>
            </a:pPr>
            <a:r>
              <a:t>DAP usually damages performance on general tasks (safety, reasoning &amp; Instruction-Following.</a:t>
            </a:r>
          </a:p>
        </p:txBody>
      </p:sp>
      <p:pic>
        <p:nvPicPr>
          <p:cNvPr id="282" name="Picture 17" descr="Picture 17"/>
          <p:cNvPicPr>
            <a:picLocks noChangeAspect="1"/>
          </p:cNvPicPr>
          <p:nvPr/>
        </p:nvPicPr>
        <p:blipFill>
          <a:blip r:embed="rId5"/>
          <a:stretch>
            <a:fillRect/>
          </a:stretch>
        </p:blipFill>
        <p:spPr>
          <a:xfrm>
            <a:off x="7269525" y="1161170"/>
            <a:ext cx="1581372" cy="2224398"/>
          </a:xfrm>
          <a:prstGeom prst="rect">
            <a:avLst/>
          </a:prstGeom>
          <a:ln w="12700">
            <a:miter lim="400000"/>
          </a:ln>
        </p:spPr>
      </p:pic>
      <p:sp>
        <p:nvSpPr>
          <p:cNvPr id="283" name="TextBox 18"/>
          <p:cNvSpPr txBox="1"/>
          <p:nvPr/>
        </p:nvSpPr>
        <p:spPr>
          <a:xfrm>
            <a:off x="132176" y="4626239"/>
            <a:ext cx="8718721" cy="467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300" b="1"/>
            </a:pPr>
            <a:r>
              <a:t>Key Takeaway</a:t>
            </a:r>
            <a:r>
              <a:rPr b="0"/>
              <a:t>: DAP is powerful for domain specialization however risks eroding general capabilities.</a:t>
            </a:r>
            <a:br>
              <a:rPr b="0"/>
            </a:br>
            <a:r>
              <a:rPr b="0"/>
              <a:t>More sophisticated CL-aware techniques are needed to retain generality while adapting deeply.</a:t>
            </a:r>
          </a:p>
        </p:txBody>
      </p:sp>
      <p:sp>
        <p:nvSpPr>
          <p:cNvPr id="3" name="TextBox 2">
            <a:extLst>
              <a:ext uri="{FF2B5EF4-FFF2-40B4-BE49-F238E27FC236}">
                <a16:creationId xmlns:a16="http://schemas.microsoft.com/office/drawing/2014/main" id="{EC477AEF-5897-2FAD-C6D4-97BD488B5A3F}"/>
              </a:ext>
            </a:extLst>
          </p:cNvPr>
          <p:cNvSpPr txBox="1"/>
          <p:nvPr/>
        </p:nvSpPr>
        <p:spPr>
          <a:xfrm>
            <a:off x="134093" y="4197699"/>
            <a:ext cx="8894790"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b="1"/>
              <a:t>CDAPT</a:t>
            </a:r>
            <a:r>
              <a:rPr lang="en-US"/>
              <a:t> is a </a:t>
            </a:r>
            <a:r>
              <a:rPr lang="en-US" i="1"/>
              <a:t>special case of CPT</a:t>
            </a:r>
            <a:r>
              <a:rPr lang="en-US"/>
              <a:t> where the data stream corresponds to a sequence of clearly defined domains, and the goal is progressive domain adaptation while retaining general capability.</a:t>
            </a:r>
            <a:endParaRPr lang="en-IN"/>
          </a:p>
        </p:txBody>
      </p:sp>
      <p:sp>
        <p:nvSpPr>
          <p:cNvPr id="4" name="TextBox 3">
            <a:extLst>
              <a:ext uri="{FF2B5EF4-FFF2-40B4-BE49-F238E27FC236}">
                <a16:creationId xmlns:a16="http://schemas.microsoft.com/office/drawing/2014/main" id="{B1DA10E9-BEE1-E212-4672-90740949CBE7}"/>
              </a:ext>
            </a:extLst>
          </p:cNvPr>
          <p:cNvSpPr txBox="1"/>
          <p:nvPr/>
        </p:nvSpPr>
        <p:spPr>
          <a:xfrm>
            <a:off x="70639" y="2364097"/>
            <a:ext cx="4892299"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100"/>
              <a:t>General pretraining </a:t>
            </a:r>
            <a:r>
              <a:rPr lang="en-US" sz="1100" b="1"/>
              <a:t>underrepresents</a:t>
            </a:r>
            <a:r>
              <a:rPr lang="en-US" sz="1100"/>
              <a:t> specialized domains. DAPT corrects this distributional mismatch.</a:t>
            </a:r>
            <a:endParaRPr lang="en-IN" sz="110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213725" y="89875"/>
            <a:ext cx="8520600" cy="572700"/>
          </a:xfrm>
          <a:prstGeom prst="rect">
            <a:avLst/>
          </a:prstGeom>
        </p:spPr>
        <p:txBody>
          <a:bodyPr spcFirstLastPara="1" wrap="square" lIns="91425" tIns="91425" rIns="91425" bIns="91425" anchor="t" anchorCtr="0">
            <a:normAutofit fontScale="90000"/>
          </a:bodyPr>
          <a:lstStyle/>
          <a:p>
            <a:r>
              <a:rPr lang="en"/>
              <a:t>Large Language Models in Practice</a:t>
            </a:r>
            <a:endParaRPr/>
          </a:p>
        </p:txBody>
      </p:sp>
      <p:sp>
        <p:nvSpPr>
          <p:cNvPr id="72" name="Google Shape;72;p16"/>
          <p:cNvSpPr txBox="1">
            <a:spLocks noGrp="1"/>
          </p:cNvSpPr>
          <p:nvPr>
            <p:ph type="body" idx="1"/>
          </p:nvPr>
        </p:nvSpPr>
        <p:spPr>
          <a:xfrm>
            <a:off x="311700" y="711600"/>
            <a:ext cx="8520600" cy="3416400"/>
          </a:xfrm>
          <a:prstGeom prst="rect">
            <a:avLst/>
          </a:prstGeom>
        </p:spPr>
        <p:txBody>
          <a:bodyPr spcFirstLastPara="1" wrap="square" lIns="91425" tIns="91425" rIns="91425" bIns="91425" anchor="t" anchorCtr="0">
            <a:normAutofit/>
          </a:bodyPr>
          <a:lstStyle/>
          <a:p>
            <a:pPr marL="0" indent="0">
              <a:spcAft>
                <a:spcPts val="1200"/>
              </a:spcAft>
              <a:buNone/>
            </a:pPr>
            <a:r>
              <a:rPr lang="en"/>
              <a:t>On the supplier side, the model is continually pre-trained over a sequence of large-scale unlabeled datasets. After every release of the pre-trained model, the consumer utilizes the stronger and more up-to-date upstream model for downstream tasks. This cycle is repeated multiple times..</a:t>
            </a:r>
            <a:endParaRPr/>
          </a:p>
        </p:txBody>
      </p:sp>
      <p:pic>
        <p:nvPicPr>
          <p:cNvPr id="73" name="Google Shape;73;p16" title="WhatsApp Image 2025-11-12 at 12.31.24.jpeg"/>
          <p:cNvPicPr preferRelativeResize="0"/>
          <p:nvPr/>
        </p:nvPicPr>
        <p:blipFill>
          <a:blip r:embed="rId3">
            <a:alphaModFix/>
          </a:blip>
          <a:stretch>
            <a:fillRect/>
          </a:stretch>
        </p:blipFill>
        <p:spPr>
          <a:xfrm>
            <a:off x="213726" y="2029219"/>
            <a:ext cx="5017698" cy="2621912"/>
          </a:xfrm>
          <a:prstGeom prst="rect">
            <a:avLst/>
          </a:prstGeom>
          <a:noFill/>
          <a:ln>
            <a:noFill/>
          </a:ln>
        </p:spPr>
      </p:pic>
      <p:pic>
        <p:nvPicPr>
          <p:cNvPr id="2" name="Google Shape;127;g3aa4380483d_0_6">
            <a:extLst>
              <a:ext uri="{FF2B5EF4-FFF2-40B4-BE49-F238E27FC236}">
                <a16:creationId xmlns:a16="http://schemas.microsoft.com/office/drawing/2014/main" id="{91F45EEA-E6E6-EC4F-2F96-87E108AFB446}"/>
              </a:ext>
            </a:extLst>
          </p:cNvPr>
          <p:cNvPicPr preferRelativeResize="0"/>
          <p:nvPr/>
        </p:nvPicPr>
        <p:blipFill>
          <a:blip r:embed="rId4">
            <a:alphaModFix/>
          </a:blip>
          <a:srcRect t="25583" r="51303"/>
          <a:stretch>
            <a:fillRect/>
          </a:stretch>
        </p:blipFill>
        <p:spPr>
          <a:xfrm>
            <a:off x="5609492" y="2436813"/>
            <a:ext cx="2540075" cy="1537171"/>
          </a:xfrm>
          <a:prstGeom prst="rect">
            <a:avLst/>
          </a:prstGeom>
          <a:noFill/>
          <a:ln>
            <a:noFill/>
          </a:ln>
        </p:spPr>
      </p:pic>
      <p:sp>
        <p:nvSpPr>
          <p:cNvPr id="3" name="Google Shape;128;g3aa4380483d_0_6">
            <a:extLst>
              <a:ext uri="{FF2B5EF4-FFF2-40B4-BE49-F238E27FC236}">
                <a16:creationId xmlns:a16="http://schemas.microsoft.com/office/drawing/2014/main" id="{86F1356D-F649-5A8E-B56D-DD32D03F2876}"/>
              </a:ext>
            </a:extLst>
          </p:cNvPr>
          <p:cNvSpPr txBox="1"/>
          <p:nvPr/>
        </p:nvSpPr>
        <p:spPr>
          <a:xfrm>
            <a:off x="5507027" y="4126517"/>
            <a:ext cx="3049671" cy="441926"/>
          </a:xfrm>
          <a:prstGeom prst="rect">
            <a:avLst/>
          </a:prstGeom>
          <a:noFill/>
          <a:ln>
            <a:noFill/>
          </a:ln>
        </p:spPr>
        <p:txBody>
          <a:bodyPr spcFirstLastPara="1" wrap="square" lIns="68569" tIns="68569" rIns="68569" bIns="68569" anchor="t" anchorCtr="0">
            <a:noAutofit/>
          </a:bodyPr>
          <a:lstStyle/>
          <a:p>
            <a:pPr algn="ctr"/>
            <a:r>
              <a:rPr lang="en-GB" sz="1350">
                <a:solidFill>
                  <a:schemeClr val="dk1"/>
                </a:solidFill>
                <a:latin typeface="Calibri"/>
                <a:ea typeface="Calibri"/>
                <a:cs typeface="Calibri"/>
                <a:sym typeface="Calibri"/>
              </a:rPr>
              <a:t>Performance drop in Prime vs. Composite Classification of GPT4 model</a:t>
            </a:r>
            <a:endParaRPr sz="1350">
              <a:solidFill>
                <a:schemeClr val="dk1"/>
              </a:solidFill>
              <a:latin typeface="Calibri"/>
              <a:ea typeface="Calibri"/>
              <a:cs typeface="Calibri"/>
              <a:sym typeface="Calibri"/>
            </a:endParaRPr>
          </a:p>
        </p:txBody>
      </p:sp>
      <p:sp>
        <p:nvSpPr>
          <p:cNvPr id="4" name="Google Shape;126;g3aa4380483d_0_6">
            <a:extLst>
              <a:ext uri="{FF2B5EF4-FFF2-40B4-BE49-F238E27FC236}">
                <a16:creationId xmlns:a16="http://schemas.microsoft.com/office/drawing/2014/main" id="{CB740387-9D9C-3550-F982-740FC044CF46}"/>
              </a:ext>
            </a:extLst>
          </p:cNvPr>
          <p:cNvSpPr txBox="1"/>
          <p:nvPr/>
        </p:nvSpPr>
        <p:spPr>
          <a:xfrm>
            <a:off x="567929" y="4803664"/>
            <a:ext cx="7822406" cy="300060"/>
          </a:xfrm>
          <a:prstGeom prst="rect">
            <a:avLst/>
          </a:prstGeom>
          <a:noFill/>
          <a:ln>
            <a:noFill/>
          </a:ln>
        </p:spPr>
        <p:txBody>
          <a:bodyPr spcFirstLastPara="1" wrap="square" lIns="68569" tIns="68569" rIns="68569" bIns="68569" anchor="t" anchorCtr="0">
            <a:spAutoFit/>
          </a:bodyPr>
          <a:lstStyle/>
          <a:p>
            <a:r>
              <a:rPr lang="en-GB" sz="1050">
                <a:solidFill>
                  <a:srgbClr val="222222"/>
                </a:solidFill>
                <a:highlight>
                  <a:srgbClr val="FFFFFF"/>
                </a:highlight>
              </a:rPr>
              <a:t>Chen, L., </a:t>
            </a:r>
            <a:r>
              <a:rPr lang="en-GB" sz="1050" err="1">
                <a:solidFill>
                  <a:srgbClr val="222222"/>
                </a:solidFill>
                <a:highlight>
                  <a:srgbClr val="FFFFFF"/>
                </a:highlight>
              </a:rPr>
              <a:t>Zaharia</a:t>
            </a:r>
            <a:r>
              <a:rPr lang="en-GB" sz="1050">
                <a:solidFill>
                  <a:srgbClr val="222222"/>
                </a:solidFill>
                <a:highlight>
                  <a:srgbClr val="FFFFFF"/>
                </a:highlight>
              </a:rPr>
              <a:t>, M. and Zou, J., 2024. How is ChatGPT’s </a:t>
            </a:r>
            <a:r>
              <a:rPr lang="en-GB" sz="1050" err="1">
                <a:solidFill>
                  <a:srgbClr val="222222"/>
                </a:solidFill>
                <a:highlight>
                  <a:srgbClr val="FFFFFF"/>
                </a:highlight>
              </a:rPr>
              <a:t>behavior</a:t>
            </a:r>
            <a:r>
              <a:rPr lang="en-GB" sz="1050">
                <a:solidFill>
                  <a:srgbClr val="222222"/>
                </a:solidFill>
                <a:highlight>
                  <a:srgbClr val="FFFFFF"/>
                </a:highlight>
              </a:rPr>
              <a:t> changing over time?. </a:t>
            </a:r>
            <a:r>
              <a:rPr lang="en-GB" sz="1050" i="1">
                <a:solidFill>
                  <a:srgbClr val="222222"/>
                </a:solidFill>
                <a:highlight>
                  <a:srgbClr val="FFFFFF"/>
                </a:highlight>
              </a:rPr>
              <a:t>Harvard Data Science Review</a:t>
            </a:r>
            <a:r>
              <a:rPr lang="en-GB" sz="1050">
                <a:solidFill>
                  <a:srgbClr val="222222"/>
                </a:solidFill>
                <a:highlight>
                  <a:srgbClr val="FFFFFF"/>
                </a:highlight>
              </a:rPr>
              <a:t>, </a:t>
            </a:r>
            <a:r>
              <a:rPr lang="en-GB" sz="1050" i="1">
                <a:solidFill>
                  <a:srgbClr val="222222"/>
                </a:solidFill>
                <a:highlight>
                  <a:srgbClr val="FFFFFF"/>
                </a:highlight>
              </a:rPr>
              <a:t>6</a:t>
            </a:r>
            <a:r>
              <a:rPr lang="en-GB" sz="1050">
                <a:solidFill>
                  <a:srgbClr val="222222"/>
                </a:solidFill>
                <a:highlight>
                  <a:srgbClr val="FFFFFF"/>
                </a:highlight>
              </a:rPr>
              <a:t>(2).</a:t>
            </a:r>
            <a:endParaRPr sz="105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A7F44-1CEA-4DF9-925B-85D67A41E5C8}"/>
              </a:ext>
            </a:extLst>
          </p:cNvPr>
          <p:cNvSpPr>
            <a:spLocks noGrp="1"/>
          </p:cNvSpPr>
          <p:nvPr>
            <p:ph type="title"/>
          </p:nvPr>
        </p:nvSpPr>
        <p:spPr/>
        <p:txBody>
          <a:bodyPr>
            <a:normAutofit fontScale="90000"/>
          </a:bodyPr>
          <a:lstStyle/>
          <a:p>
            <a:r>
              <a:rPr lang="en-GB" dirty="0"/>
              <a:t>Domain Adaptive Pre-Training: </a:t>
            </a:r>
            <a:r>
              <a:rPr lang="en-GB" dirty="0">
                <a:solidFill>
                  <a:srgbClr val="808080"/>
                </a:solidFill>
              </a:rPr>
              <a:t>CL Techniques in Practice</a:t>
            </a:r>
            <a:endParaRPr lang="en-GB" dirty="0"/>
          </a:p>
        </p:txBody>
      </p:sp>
      <p:graphicFrame>
        <p:nvGraphicFramePr>
          <p:cNvPr id="6" name="Content Placeholder 3">
            <a:extLst>
              <a:ext uri="{FF2B5EF4-FFF2-40B4-BE49-F238E27FC236}">
                <a16:creationId xmlns:a16="http://schemas.microsoft.com/office/drawing/2014/main" id="{C80FCE7E-A311-E8CC-77C2-0079E6FB1DE3}"/>
              </a:ext>
            </a:extLst>
          </p:cNvPr>
          <p:cNvGraphicFramePr>
            <a:graphicFrameLocks/>
          </p:cNvGraphicFramePr>
          <p:nvPr>
            <p:extLst>
              <p:ext uri="{D42A27DB-BD31-4B8C-83A1-F6EECF244321}">
                <p14:modId xmlns:p14="http://schemas.microsoft.com/office/powerpoint/2010/main" val="3315773898"/>
              </p:ext>
            </p:extLst>
          </p:nvPr>
        </p:nvGraphicFramePr>
        <p:xfrm>
          <a:off x="237357" y="2650634"/>
          <a:ext cx="4720682" cy="2347473"/>
        </p:xfrm>
        <a:graphic>
          <a:graphicData uri="http://schemas.openxmlformats.org/drawingml/2006/table">
            <a:tbl>
              <a:tblPr firstRow="1" bandRow="1">
                <a:tableStyleId>{5C22544A-7EE6-4342-B048-85BDC9FD1C3A}</a:tableStyleId>
              </a:tblPr>
              <a:tblGrid>
                <a:gridCol w="1123084">
                  <a:extLst>
                    <a:ext uri="{9D8B030D-6E8A-4147-A177-3AD203B41FA5}">
                      <a16:colId xmlns:a16="http://schemas.microsoft.com/office/drawing/2014/main" val="3686634086"/>
                    </a:ext>
                  </a:extLst>
                </a:gridCol>
                <a:gridCol w="2115685">
                  <a:extLst>
                    <a:ext uri="{9D8B030D-6E8A-4147-A177-3AD203B41FA5}">
                      <a16:colId xmlns:a16="http://schemas.microsoft.com/office/drawing/2014/main" val="1317153313"/>
                    </a:ext>
                  </a:extLst>
                </a:gridCol>
                <a:gridCol w="1481913">
                  <a:extLst>
                    <a:ext uri="{9D8B030D-6E8A-4147-A177-3AD203B41FA5}">
                      <a16:colId xmlns:a16="http://schemas.microsoft.com/office/drawing/2014/main" val="188942360"/>
                    </a:ext>
                  </a:extLst>
                </a:gridCol>
              </a:tblGrid>
              <a:tr h="162821">
                <a:tc>
                  <a:txBody>
                    <a:bodyPr/>
                    <a:lstStyle/>
                    <a:p>
                      <a:pPr algn="ctr" fontAlgn="ctr">
                        <a:buNone/>
                      </a:pPr>
                      <a:r>
                        <a:rPr lang="en-GB" sz="1200" u="none" strike="noStrike" dirty="0">
                          <a:effectLst/>
                          <a:latin typeface="Times New Roman" panose="02020603050405020304" pitchFamily="18" charset="0"/>
                          <a:cs typeface="Times New Roman" panose="02020603050405020304" pitchFamily="18" charset="0"/>
                        </a:rPr>
                        <a:t>Example</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817" marR="8817" marT="8817" marB="0" anchor="ctr"/>
                </a:tc>
                <a:tc>
                  <a:txBody>
                    <a:bodyPr/>
                    <a:lstStyle/>
                    <a:p>
                      <a:pPr algn="ctr" fontAlgn="ctr">
                        <a:buNone/>
                      </a:pPr>
                      <a:r>
                        <a:rPr lang="en-GB" sz="1200" u="none" strike="noStrike" dirty="0">
                          <a:effectLst/>
                          <a:latin typeface="Times New Roman" panose="02020603050405020304" pitchFamily="18" charset="0"/>
                          <a:cs typeface="Times New Roman" panose="02020603050405020304" pitchFamily="18" charset="0"/>
                        </a:rPr>
                        <a:t>Replay mechanism</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817" marR="8817" marT="8817" marB="0" anchor="ctr"/>
                </a:tc>
                <a:tc>
                  <a:txBody>
                    <a:bodyPr/>
                    <a:lstStyle/>
                    <a:p>
                      <a:pPr algn="ctr" fontAlgn="ctr">
                        <a:buNone/>
                      </a:pPr>
                      <a:r>
                        <a:rPr lang="en-GB" sz="1200" u="none" strike="noStrike" dirty="0">
                          <a:effectLst/>
                          <a:latin typeface="Times New Roman" panose="02020603050405020304" pitchFamily="18" charset="0"/>
                          <a:cs typeface="Times New Roman" panose="02020603050405020304" pitchFamily="18" charset="0"/>
                        </a:rPr>
                        <a:t>Mixing amount / ratio</a:t>
                      </a:r>
                      <a:endParaRPr lang="en-GB"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8817" marR="8817" marT="8817" marB="0" anchor="ctr"/>
                </a:tc>
                <a:extLst>
                  <a:ext uri="{0D108BD9-81ED-4DB2-BD59-A6C34878D82A}">
                    <a16:rowId xmlns:a16="http://schemas.microsoft.com/office/drawing/2014/main" val="2971505767"/>
                  </a:ext>
                </a:extLst>
              </a:tr>
              <a:tr h="318705">
                <a:tc>
                  <a:txBody>
                    <a:bodyPr/>
                    <a:lstStyle/>
                    <a:p>
                      <a:pPr algn="l" fontAlgn="ctr">
                        <a:buNone/>
                      </a:pPr>
                      <a:r>
                        <a:rPr lang="en-GB" sz="1200" u="none" strike="noStrike">
                          <a:effectLst/>
                          <a:latin typeface="Times New Roman" panose="02020603050405020304" pitchFamily="18" charset="0"/>
                          <a:cs typeface="Times New Roman" panose="02020603050405020304" pitchFamily="18" charset="0"/>
                        </a:rPr>
                        <a:t>SaulLM [42]</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8817" marR="8817" marT="8817" marB="0" anchor="ctr"/>
                </a:tc>
                <a:tc>
                  <a:txBody>
                    <a:bodyPr/>
                    <a:lstStyle/>
                    <a:p>
                      <a:pPr algn="l" fontAlgn="ctr">
                        <a:buNone/>
                      </a:pPr>
                      <a:r>
                        <a:rPr lang="en-US" sz="1200" u="none" strike="noStrike" dirty="0">
                          <a:effectLst/>
                          <a:latin typeface="Times New Roman" panose="02020603050405020304" pitchFamily="18" charset="0"/>
                          <a:cs typeface="Times New Roman" panose="02020603050405020304" pitchFamily="18" charset="0"/>
                        </a:rPr>
                        <a:t>Mixes a small amount of general data into legal-domain DAP</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817" marR="8817" marT="8817" marB="0" anchor="ctr"/>
                </a:tc>
                <a:tc>
                  <a:txBody>
                    <a:bodyPr/>
                    <a:lstStyle/>
                    <a:p>
                      <a:pPr algn="l" fontAlgn="ctr">
                        <a:buNone/>
                      </a:pPr>
                      <a:r>
                        <a:rPr lang="en-GB" sz="1200" u="none" strike="noStrike" dirty="0">
                          <a:effectLst/>
                          <a:latin typeface="Times New Roman" panose="02020603050405020304" pitchFamily="18" charset="0"/>
                          <a:cs typeface="Times New Roman" panose="02020603050405020304" pitchFamily="18" charset="0"/>
                        </a:rPr>
                        <a:t>2% general-domain</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817" marR="8817" marT="8817" marB="0" anchor="ctr"/>
                </a:tc>
                <a:extLst>
                  <a:ext uri="{0D108BD9-81ED-4DB2-BD59-A6C34878D82A}">
                    <a16:rowId xmlns:a16="http://schemas.microsoft.com/office/drawing/2014/main" val="3181859558"/>
                  </a:ext>
                </a:extLst>
              </a:tr>
              <a:tr h="318705">
                <a:tc>
                  <a:txBody>
                    <a:bodyPr/>
                    <a:lstStyle/>
                    <a:p>
                      <a:pPr algn="l" fontAlgn="ctr">
                        <a:buNone/>
                      </a:pPr>
                      <a:r>
                        <a:rPr lang="en-GB" sz="1200" u="none" strike="noStrike" dirty="0">
                          <a:effectLst/>
                          <a:latin typeface="Times New Roman" panose="02020603050405020304" pitchFamily="18" charset="0"/>
                          <a:cs typeface="Times New Roman" panose="02020603050405020304" pitchFamily="18" charset="0"/>
                        </a:rPr>
                        <a:t>RedPajama replay [43]</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817" marR="8817" marT="8817" marB="0" anchor="ctr"/>
                </a:tc>
                <a:tc>
                  <a:txBody>
                    <a:bodyPr/>
                    <a:lstStyle/>
                    <a:p>
                      <a:pPr algn="l" fontAlgn="ctr">
                        <a:buNone/>
                      </a:pPr>
                      <a:r>
                        <a:rPr lang="en-US" sz="1200" u="none" strike="noStrike" dirty="0">
                          <a:effectLst/>
                          <a:latin typeface="Times New Roman" panose="02020603050405020304" pitchFamily="18" charset="0"/>
                          <a:cs typeface="Times New Roman" panose="02020603050405020304" pitchFamily="18" charset="0"/>
                        </a:rPr>
                        <a:t>Replays general data in a small fraction of DAP batches</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817" marR="8817" marT="8817" marB="0" anchor="ctr"/>
                </a:tc>
                <a:tc>
                  <a:txBody>
                    <a:bodyPr/>
                    <a:lstStyle/>
                    <a:p>
                      <a:pPr algn="l" fontAlgn="ctr">
                        <a:buNone/>
                      </a:pPr>
                      <a:r>
                        <a:rPr lang="en-GB" sz="1200" u="none" strike="noStrike" dirty="0">
                          <a:effectLst/>
                          <a:latin typeface="Times New Roman" panose="02020603050405020304" pitchFamily="18" charset="0"/>
                          <a:cs typeface="Times New Roman" panose="02020603050405020304" pitchFamily="18" charset="0"/>
                        </a:rPr>
                        <a:t>5% batch rate</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817" marR="8817" marT="8817" marB="0" anchor="ctr"/>
                </a:tc>
                <a:extLst>
                  <a:ext uri="{0D108BD9-81ED-4DB2-BD59-A6C34878D82A}">
                    <a16:rowId xmlns:a16="http://schemas.microsoft.com/office/drawing/2014/main" val="4000872156"/>
                  </a:ext>
                </a:extLst>
              </a:tr>
              <a:tr h="474588">
                <a:tc>
                  <a:txBody>
                    <a:bodyPr/>
                    <a:lstStyle/>
                    <a:p>
                      <a:pPr algn="l" fontAlgn="ctr">
                        <a:buNone/>
                      </a:pPr>
                      <a:r>
                        <a:rPr lang="en-GB" sz="1200" u="none" strike="noStrike">
                          <a:effectLst/>
                          <a:latin typeface="Times New Roman" panose="02020603050405020304" pitchFamily="18" charset="0"/>
                          <a:cs typeface="Times New Roman" panose="02020603050405020304" pitchFamily="18" charset="0"/>
                        </a:rPr>
                        <a:t>Me-LLaMA [265]</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8817" marR="8817" marT="8817" marB="0" anchor="ctr"/>
                </a:tc>
                <a:tc>
                  <a:txBody>
                    <a:bodyPr/>
                    <a:lstStyle/>
                    <a:p>
                      <a:pPr algn="l" fontAlgn="ctr">
                        <a:buNone/>
                      </a:pPr>
                      <a:r>
                        <a:rPr lang="en-US" sz="1200" u="none" strike="noStrike">
                          <a:effectLst/>
                          <a:latin typeface="Times New Roman" panose="02020603050405020304" pitchFamily="18" charset="0"/>
                          <a:cs typeface="Times New Roman" panose="02020603050405020304" pitchFamily="18" charset="0"/>
                        </a:rPr>
                        <a:t>Mixes general data when adapting to clinical/biomedical domains</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8817" marR="8817" marT="8817" marB="0" anchor="ctr"/>
                </a:tc>
                <a:tc>
                  <a:txBody>
                    <a:bodyPr/>
                    <a:lstStyle/>
                    <a:p>
                      <a:pPr algn="l" fontAlgn="ctr">
                        <a:buNone/>
                      </a:pPr>
                      <a:r>
                        <a:rPr lang="en-GB" sz="1200" u="none" strike="noStrike">
                          <a:effectLst/>
                          <a:latin typeface="Times New Roman" panose="02020603050405020304" pitchFamily="18" charset="0"/>
                          <a:cs typeface="Times New Roman" panose="02020603050405020304" pitchFamily="18" charset="0"/>
                        </a:rPr>
                        <a:t>~25% general-domain</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8817" marR="8817" marT="8817" marB="0" anchor="ctr"/>
                </a:tc>
                <a:extLst>
                  <a:ext uri="{0D108BD9-81ED-4DB2-BD59-A6C34878D82A}">
                    <a16:rowId xmlns:a16="http://schemas.microsoft.com/office/drawing/2014/main" val="4206326728"/>
                  </a:ext>
                </a:extLst>
              </a:tr>
              <a:tr h="318705">
                <a:tc>
                  <a:txBody>
                    <a:bodyPr/>
                    <a:lstStyle/>
                    <a:p>
                      <a:pPr algn="l" fontAlgn="ctr">
                        <a:buNone/>
                      </a:pPr>
                      <a:r>
                        <a:rPr lang="en-GB" sz="1200" u="none" strike="noStrike">
                          <a:effectLst/>
                          <a:latin typeface="Times New Roman" panose="02020603050405020304" pitchFamily="18" charset="0"/>
                          <a:cs typeface="Times New Roman" panose="02020603050405020304" pitchFamily="18" charset="0"/>
                        </a:rPr>
                        <a:t>HuatuoGPT-II [33]</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8817" marR="8817" marT="8817" marB="0" anchor="ctr"/>
                </a:tc>
                <a:tc>
                  <a:txBody>
                    <a:bodyPr/>
                    <a:lstStyle/>
                    <a:p>
                      <a:pPr algn="l" fontAlgn="ctr">
                        <a:buNone/>
                      </a:pPr>
                      <a:r>
                        <a:rPr lang="en-US" sz="1200" u="none" strike="noStrike">
                          <a:effectLst/>
                          <a:latin typeface="Times New Roman" panose="02020603050405020304" pitchFamily="18" charset="0"/>
                          <a:cs typeface="Times New Roman" panose="02020603050405020304" pitchFamily="18" charset="0"/>
                        </a:rPr>
                        <a:t>Uses priority sampling to avoid issues from fixed-rate mixing</a:t>
                      </a:r>
                      <a:endParaRPr lang="en-US" sz="1200" b="0" i="0" u="none" strike="noStrike">
                        <a:solidFill>
                          <a:srgbClr val="000000"/>
                        </a:solidFill>
                        <a:effectLst/>
                        <a:latin typeface="Times New Roman" panose="02020603050405020304" pitchFamily="18" charset="0"/>
                        <a:cs typeface="Times New Roman" panose="02020603050405020304" pitchFamily="18" charset="0"/>
                      </a:endParaRPr>
                    </a:p>
                  </a:txBody>
                  <a:tcPr marL="8817" marR="8817" marT="8817" marB="0" anchor="ctr"/>
                </a:tc>
                <a:tc>
                  <a:txBody>
                    <a:bodyPr/>
                    <a:lstStyle/>
                    <a:p>
                      <a:pPr algn="l" fontAlgn="ctr">
                        <a:buNone/>
                      </a:pPr>
                      <a:r>
                        <a:rPr lang="en-GB" sz="1200" u="none" strike="noStrike">
                          <a:effectLst/>
                          <a:latin typeface="Times New Roman" panose="02020603050405020304" pitchFamily="18" charset="0"/>
                          <a:cs typeface="Times New Roman" panose="02020603050405020304" pitchFamily="18" charset="0"/>
                        </a:rPr>
                        <a:t>Priority sampling (no fixed %)</a:t>
                      </a:r>
                      <a:endParaRPr lang="en-GB" sz="1200" b="0" i="0" u="none" strike="noStrike">
                        <a:solidFill>
                          <a:srgbClr val="000000"/>
                        </a:solidFill>
                        <a:effectLst/>
                        <a:latin typeface="Times New Roman" panose="02020603050405020304" pitchFamily="18" charset="0"/>
                        <a:cs typeface="Times New Roman" panose="02020603050405020304" pitchFamily="18" charset="0"/>
                      </a:endParaRPr>
                    </a:p>
                  </a:txBody>
                  <a:tcPr marL="8817" marR="8817" marT="8817" marB="0" anchor="ctr"/>
                </a:tc>
                <a:extLst>
                  <a:ext uri="{0D108BD9-81ED-4DB2-BD59-A6C34878D82A}">
                    <a16:rowId xmlns:a16="http://schemas.microsoft.com/office/drawing/2014/main" val="2931793371"/>
                  </a:ext>
                </a:extLst>
              </a:tr>
              <a:tr h="0">
                <a:tc>
                  <a:txBody>
                    <a:bodyPr/>
                    <a:lstStyle/>
                    <a:p>
                      <a:pPr algn="l" fontAlgn="ctr">
                        <a:buNone/>
                      </a:pPr>
                      <a:r>
                        <a:rPr lang="en-GB" sz="1200" u="none" strike="noStrike" dirty="0" err="1">
                          <a:effectLst/>
                          <a:latin typeface="Times New Roman" panose="02020603050405020304" pitchFamily="18" charset="0"/>
                          <a:cs typeface="Times New Roman" panose="02020603050405020304" pitchFamily="18" charset="0"/>
                        </a:rPr>
                        <a:t>GeoGalactica</a:t>
                      </a:r>
                      <a:r>
                        <a:rPr lang="en-GB" sz="1200" u="none" strike="noStrike" dirty="0">
                          <a:effectLst/>
                          <a:latin typeface="Times New Roman" panose="02020603050405020304" pitchFamily="18" charset="0"/>
                          <a:cs typeface="Times New Roman" panose="02020603050405020304" pitchFamily="18" charset="0"/>
                        </a:rPr>
                        <a:t> [129]</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817" marR="8817" marT="8817" marB="0" anchor="ctr"/>
                </a:tc>
                <a:tc>
                  <a:txBody>
                    <a:bodyPr/>
                    <a:lstStyle/>
                    <a:p>
                      <a:pPr algn="l" fontAlgn="ctr">
                        <a:buNone/>
                      </a:pPr>
                      <a:r>
                        <a:rPr lang="en-US" sz="1200" u="none" strike="noStrike" dirty="0">
                          <a:effectLst/>
                          <a:latin typeface="Times New Roman" panose="02020603050405020304" pitchFamily="18" charset="0"/>
                          <a:cs typeface="Times New Roman" panose="02020603050405020304" pitchFamily="18" charset="0"/>
                        </a:rPr>
                        <a:t>Mixes geoscience (52B tokens), </a:t>
                      </a:r>
                      <a:r>
                        <a:rPr lang="en-US" sz="1200" u="none" strike="noStrike" dirty="0" err="1">
                          <a:effectLst/>
                          <a:latin typeface="Times New Roman" panose="02020603050405020304" pitchFamily="18" charset="0"/>
                          <a:cs typeface="Times New Roman" panose="02020603050405020304" pitchFamily="18" charset="0"/>
                        </a:rPr>
                        <a:t>arXiv</a:t>
                      </a:r>
                      <a:r>
                        <a:rPr lang="en-US" sz="1200" u="none" strike="noStrike" dirty="0">
                          <a:effectLst/>
                          <a:latin typeface="Times New Roman" panose="02020603050405020304" pitchFamily="18" charset="0"/>
                          <a:cs typeface="Times New Roman" panose="02020603050405020304" pitchFamily="18" charset="0"/>
                        </a:rPr>
                        <a:t> papers, and code data</a:t>
                      </a:r>
                      <a:endParaRPr lang="en-US"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817" marR="8817" marT="8817" marB="0" anchor="ctr"/>
                </a:tc>
                <a:tc>
                  <a:txBody>
                    <a:bodyPr/>
                    <a:lstStyle/>
                    <a:p>
                      <a:pPr algn="l" fontAlgn="ctr">
                        <a:buNone/>
                      </a:pPr>
                      <a:r>
                        <a:rPr lang="en-GB" sz="1200" u="none" strike="noStrike" dirty="0">
                          <a:effectLst/>
                          <a:latin typeface="Times New Roman" panose="02020603050405020304" pitchFamily="18" charset="0"/>
                          <a:cs typeface="Times New Roman" panose="02020603050405020304" pitchFamily="18" charset="0"/>
                        </a:rPr>
                        <a:t>8:1:1 (</a:t>
                      </a:r>
                      <a:r>
                        <a:rPr lang="en-GB" sz="1200" u="none" strike="noStrike" dirty="0" err="1">
                          <a:effectLst/>
                          <a:latin typeface="Times New Roman" panose="02020603050405020304" pitchFamily="18" charset="0"/>
                          <a:cs typeface="Times New Roman" panose="02020603050405020304" pitchFamily="18" charset="0"/>
                        </a:rPr>
                        <a:t>Geoscience:arXiv:CodeData</a:t>
                      </a:r>
                      <a:r>
                        <a:rPr lang="en-GB" sz="1200" u="none" strike="noStrike" dirty="0">
                          <a:effectLst/>
                          <a:latin typeface="Times New Roman" panose="02020603050405020304" pitchFamily="18" charset="0"/>
                          <a:cs typeface="Times New Roman" panose="02020603050405020304" pitchFamily="18" charset="0"/>
                        </a:rPr>
                        <a:t>)</a:t>
                      </a:r>
                      <a:endParaRPr lang="en-GB"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8817" marR="8817" marT="8817" marB="0" anchor="ctr"/>
                </a:tc>
                <a:extLst>
                  <a:ext uri="{0D108BD9-81ED-4DB2-BD59-A6C34878D82A}">
                    <a16:rowId xmlns:a16="http://schemas.microsoft.com/office/drawing/2014/main" val="2401569160"/>
                  </a:ext>
                </a:extLst>
              </a:tr>
            </a:tbl>
          </a:graphicData>
        </a:graphic>
      </p:graphicFrame>
      <p:sp>
        <p:nvSpPr>
          <p:cNvPr id="8" name="TextBox 7">
            <a:extLst>
              <a:ext uri="{FF2B5EF4-FFF2-40B4-BE49-F238E27FC236}">
                <a16:creationId xmlns:a16="http://schemas.microsoft.com/office/drawing/2014/main" id="{7A72ADF9-5A09-26E1-D1AD-48081E49E0FB}"/>
              </a:ext>
            </a:extLst>
          </p:cNvPr>
          <p:cNvSpPr txBox="1"/>
          <p:nvPr/>
        </p:nvSpPr>
        <p:spPr>
          <a:xfrm>
            <a:off x="237357" y="1780153"/>
            <a:ext cx="4572000" cy="6555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114300">
              <a:lnSpc>
                <a:spcPct val="103500"/>
              </a:lnSpc>
              <a:buSzTx/>
              <a:buNone/>
              <a:defRPr sz="1100">
                <a:solidFill>
                  <a:srgbClr val="0D0D0D"/>
                </a:solidFill>
              </a:defRPr>
            </a:pPr>
            <a:r>
              <a:rPr lang="en-IN" sz="1200" b="1" dirty="0"/>
              <a:t>Key Observations</a:t>
            </a:r>
            <a:r>
              <a:rPr lang="en-IN" sz="1200" dirty="0"/>
              <a:t>:</a:t>
            </a:r>
          </a:p>
          <a:p>
            <a:pPr marL="171450" indent="-171450">
              <a:lnSpc>
                <a:spcPct val="103500"/>
              </a:lnSpc>
              <a:buSzTx/>
              <a:defRPr sz="1100">
                <a:solidFill>
                  <a:srgbClr val="0D0D0D"/>
                </a:solidFill>
              </a:defRPr>
            </a:pPr>
            <a:r>
              <a:rPr lang="en-US" sz="1200" dirty="0"/>
              <a:t>This implicitly functions as </a:t>
            </a:r>
            <a:r>
              <a:rPr lang="en-US" sz="1200" b="1" dirty="0"/>
              <a:t>experience replay</a:t>
            </a:r>
          </a:p>
          <a:p>
            <a:pPr marL="171450" indent="-171450">
              <a:lnSpc>
                <a:spcPct val="103500"/>
              </a:lnSpc>
              <a:buSzTx/>
              <a:defRPr sz="1100">
                <a:solidFill>
                  <a:srgbClr val="0D0D0D"/>
                </a:solidFill>
              </a:defRPr>
            </a:pPr>
            <a:r>
              <a:rPr lang="en-US" sz="1200" dirty="0"/>
              <a:t>Goal: </a:t>
            </a:r>
            <a:r>
              <a:rPr lang="en-US" sz="1200" b="1" dirty="0"/>
              <a:t>reduce vertical forgetting</a:t>
            </a:r>
            <a:r>
              <a:rPr lang="en-US" sz="1200" dirty="0"/>
              <a:t> of general capabilities</a:t>
            </a:r>
          </a:p>
        </p:txBody>
      </p:sp>
      <p:sp>
        <p:nvSpPr>
          <p:cNvPr id="9" name="TextBox 8">
            <a:extLst>
              <a:ext uri="{FF2B5EF4-FFF2-40B4-BE49-F238E27FC236}">
                <a16:creationId xmlns:a16="http://schemas.microsoft.com/office/drawing/2014/main" id="{F51A0BB4-E740-A3B4-96E5-575C0DA8FBD4}"/>
              </a:ext>
            </a:extLst>
          </p:cNvPr>
          <p:cNvSpPr txBox="1"/>
          <p:nvPr/>
        </p:nvSpPr>
        <p:spPr>
          <a:xfrm>
            <a:off x="185319" y="1342884"/>
            <a:ext cx="4624038" cy="301236"/>
          </a:xfrm>
          <a:prstGeom prst="rect">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wrap="square">
            <a:spAutoFit/>
          </a:bodyPr>
          <a:lstStyle/>
          <a:p>
            <a:pPr indent="114300">
              <a:lnSpc>
                <a:spcPct val="103500"/>
              </a:lnSpc>
              <a:defRPr sz="1400" b="1">
                <a:solidFill>
                  <a:srgbClr val="0D0D0D"/>
                </a:solidFill>
              </a:defRPr>
            </a:pPr>
            <a:r>
              <a:rPr lang="en-US" dirty="0">
                <a:solidFill>
                  <a:srgbClr val="00B050"/>
                </a:solidFill>
              </a:rPr>
              <a:t>Replay appears Implicitly in DAP Pipelines</a:t>
            </a:r>
          </a:p>
        </p:txBody>
      </p:sp>
      <p:pic>
        <p:nvPicPr>
          <p:cNvPr id="10" name="Picture 9" descr="A diagram of a computer system&#10;&#10;AI-generated content may be incorrect.">
            <a:extLst>
              <a:ext uri="{FF2B5EF4-FFF2-40B4-BE49-F238E27FC236}">
                <a16:creationId xmlns:a16="http://schemas.microsoft.com/office/drawing/2014/main" id="{F9998DA0-4AD6-C6A3-692D-CD3BDCF1BA5B}"/>
              </a:ext>
            </a:extLst>
          </p:cNvPr>
          <p:cNvPicPr>
            <a:picLocks noChangeAspect="1"/>
          </p:cNvPicPr>
          <p:nvPr/>
        </p:nvPicPr>
        <p:blipFill>
          <a:blip r:embed="rId2"/>
          <a:stretch>
            <a:fillRect/>
          </a:stretch>
        </p:blipFill>
        <p:spPr>
          <a:xfrm>
            <a:off x="5610948" y="3382193"/>
            <a:ext cx="2596885" cy="1615914"/>
          </a:xfrm>
          <a:prstGeom prst="rect">
            <a:avLst/>
          </a:prstGeom>
        </p:spPr>
      </p:pic>
      <p:pic>
        <p:nvPicPr>
          <p:cNvPr id="12" name="Picture 11" descr="A screenshot of a diagram&#10;&#10;AI-generated content may be incorrect.">
            <a:extLst>
              <a:ext uri="{FF2B5EF4-FFF2-40B4-BE49-F238E27FC236}">
                <a16:creationId xmlns:a16="http://schemas.microsoft.com/office/drawing/2014/main" id="{469B9856-51F7-D614-F369-92FDE9E50175}"/>
              </a:ext>
            </a:extLst>
          </p:cNvPr>
          <p:cNvPicPr>
            <a:picLocks noChangeAspect="1"/>
          </p:cNvPicPr>
          <p:nvPr/>
        </p:nvPicPr>
        <p:blipFill>
          <a:blip r:embed="rId3"/>
          <a:stretch>
            <a:fillRect/>
          </a:stretch>
        </p:blipFill>
        <p:spPr>
          <a:xfrm>
            <a:off x="5101335" y="1133171"/>
            <a:ext cx="3857346" cy="1615915"/>
          </a:xfrm>
          <a:prstGeom prst="rect">
            <a:avLst/>
          </a:prstGeom>
        </p:spPr>
      </p:pic>
    </p:spTree>
    <p:extLst>
      <p:ext uri="{BB962C8B-B14F-4D97-AF65-F5344CB8AC3E}">
        <p14:creationId xmlns:p14="http://schemas.microsoft.com/office/powerpoint/2010/main" val="83392482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FDA93-0F8D-1A24-9018-00ACCC8A507C}"/>
            </a:ext>
          </a:extLst>
        </p:cNvPr>
        <p:cNvGrpSpPr/>
        <p:nvPr/>
      </p:nvGrpSpPr>
      <p:grpSpPr>
        <a:xfrm>
          <a:off x="0" y="0"/>
          <a:ext cx="0" cy="0"/>
          <a:chOff x="0" y="0"/>
          <a:chExt cx="0" cy="0"/>
        </a:xfrm>
      </p:grpSpPr>
      <p:sp>
        <p:nvSpPr>
          <p:cNvPr id="290" name="Title 1">
            <a:extLst>
              <a:ext uri="{FF2B5EF4-FFF2-40B4-BE49-F238E27FC236}">
                <a16:creationId xmlns:a16="http://schemas.microsoft.com/office/drawing/2014/main" id="{A58462BE-2421-E33C-058E-983D5569F2A7}"/>
              </a:ext>
            </a:extLst>
          </p:cNvPr>
          <p:cNvSpPr txBox="1">
            <a:spLocks noGrp="1"/>
          </p:cNvSpPr>
          <p:nvPr>
            <p:ph type="title"/>
          </p:nvPr>
        </p:nvSpPr>
        <p:spPr>
          <a:xfrm>
            <a:off x="-1" y="13844"/>
            <a:ext cx="8520602" cy="572702"/>
          </a:xfrm>
          <a:prstGeom prst="rect">
            <a:avLst/>
          </a:prstGeom>
        </p:spPr>
        <p:txBody>
          <a:bodyPr/>
          <a:lstStyle/>
          <a:p>
            <a:pPr>
              <a:defRPr sz="2500"/>
            </a:pPr>
            <a:r>
              <a:t>Domain Adaptive Pre-Training: </a:t>
            </a:r>
            <a:r>
              <a:rPr>
                <a:solidFill>
                  <a:srgbClr val="808080"/>
                </a:solidFill>
              </a:rPr>
              <a:t>CL Techniques in Practice</a:t>
            </a:r>
          </a:p>
        </p:txBody>
      </p:sp>
      <p:sp>
        <p:nvSpPr>
          <p:cNvPr id="292" name="Text Placeholder 2">
            <a:extLst>
              <a:ext uri="{FF2B5EF4-FFF2-40B4-BE49-F238E27FC236}">
                <a16:creationId xmlns:a16="http://schemas.microsoft.com/office/drawing/2014/main" id="{D63B1B8E-1ADD-653E-FD5D-CF579C2ED372}"/>
              </a:ext>
            </a:extLst>
          </p:cNvPr>
          <p:cNvSpPr txBox="1"/>
          <p:nvPr/>
        </p:nvSpPr>
        <p:spPr>
          <a:xfrm>
            <a:off x="115228" y="639631"/>
            <a:ext cx="5229923" cy="3836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pPr indent="114300">
              <a:lnSpc>
                <a:spcPct val="103500"/>
              </a:lnSpc>
              <a:defRPr b="1">
                <a:solidFill>
                  <a:srgbClr val="0D0D0D"/>
                </a:solidFill>
              </a:defRPr>
            </a:pPr>
            <a:r>
              <a:rPr sz="1200" dirty="0"/>
              <a:t>Adapter-Based &amp; </a:t>
            </a:r>
            <a:r>
              <a:rPr sz="1200" dirty="0" err="1"/>
              <a:t>LoRA</a:t>
            </a:r>
            <a:r>
              <a:rPr sz="1200" dirty="0"/>
              <a:t>-Based DAP (Architecture Expansion)</a:t>
            </a:r>
          </a:p>
          <a:p>
            <a:pPr indent="114300">
              <a:lnSpc>
                <a:spcPct val="103500"/>
              </a:lnSpc>
              <a:defRPr sz="1100">
                <a:solidFill>
                  <a:srgbClr val="0D0D0D"/>
                </a:solidFill>
              </a:defRPr>
            </a:pPr>
            <a:endParaRPr dirty="0"/>
          </a:p>
          <a:p>
            <a:pPr indent="114300">
              <a:lnSpc>
                <a:spcPct val="103500"/>
              </a:lnSpc>
              <a:defRPr sz="1100">
                <a:solidFill>
                  <a:srgbClr val="0D0D0D"/>
                </a:solidFill>
              </a:defRPr>
            </a:pPr>
            <a:br>
              <a:rPr b="1" dirty="0"/>
            </a:br>
            <a:r>
              <a:rPr lang="en-IN" sz="1100" b="1" dirty="0"/>
              <a:t>Why Architecture Expansion Works:</a:t>
            </a:r>
          </a:p>
          <a:p>
            <a:pPr marL="171450" indent="-171450">
              <a:lnSpc>
                <a:spcPct val="103500"/>
              </a:lnSpc>
              <a:buFont typeface="Arial" panose="020B0604020202020204" pitchFamily="34" charset="0"/>
              <a:buChar char="•"/>
              <a:defRPr sz="1100">
                <a:solidFill>
                  <a:srgbClr val="0D0D0D"/>
                </a:solidFill>
              </a:defRPr>
            </a:pPr>
            <a:r>
              <a:rPr lang="en-IN" sz="1100" dirty="0"/>
              <a:t>Adds </a:t>
            </a:r>
            <a:r>
              <a:rPr lang="en-IN" sz="1100" b="1" dirty="0"/>
              <a:t>new task capacity</a:t>
            </a:r>
          </a:p>
          <a:p>
            <a:pPr marL="171450" indent="-171450">
              <a:lnSpc>
                <a:spcPct val="103500"/>
              </a:lnSpc>
              <a:buFont typeface="Arial" panose="020B0604020202020204" pitchFamily="34" charset="0"/>
              <a:buChar char="•"/>
              <a:defRPr sz="1100">
                <a:solidFill>
                  <a:srgbClr val="0D0D0D"/>
                </a:solidFill>
              </a:defRPr>
            </a:pPr>
            <a:r>
              <a:rPr lang="en-IN" sz="1100" dirty="0"/>
              <a:t>Preserves </a:t>
            </a:r>
            <a:r>
              <a:rPr lang="en-IN" sz="1100" b="1" dirty="0"/>
              <a:t>general-domain representations</a:t>
            </a:r>
          </a:p>
          <a:p>
            <a:pPr marL="171450" indent="-171450">
              <a:lnSpc>
                <a:spcPct val="103500"/>
              </a:lnSpc>
              <a:buFont typeface="Arial" panose="020B0604020202020204" pitchFamily="34" charset="0"/>
              <a:buChar char="•"/>
              <a:defRPr sz="1100">
                <a:solidFill>
                  <a:srgbClr val="0D0D0D"/>
                </a:solidFill>
              </a:defRPr>
            </a:pPr>
            <a:r>
              <a:rPr lang="en-US" sz="1100" dirty="0"/>
              <a:t>Limits interference → </a:t>
            </a:r>
            <a:r>
              <a:rPr lang="en-US" sz="1100" b="1" dirty="0"/>
              <a:t>less catastrophic forgetting</a:t>
            </a:r>
            <a:br>
              <a:rPr dirty="0"/>
            </a:br>
            <a:endParaRPr lang="en-US" dirty="0"/>
          </a:p>
          <a:p>
            <a:pPr>
              <a:lnSpc>
                <a:spcPct val="103500"/>
              </a:lnSpc>
              <a:defRPr sz="1100">
                <a:solidFill>
                  <a:srgbClr val="0D0D0D"/>
                </a:solidFill>
              </a:defRPr>
            </a:pPr>
            <a:r>
              <a:rPr lang="en-IN" sz="1100" b="1" dirty="0"/>
              <a:t>Adapter-Based DAP:</a:t>
            </a:r>
          </a:p>
          <a:p>
            <a:pPr marL="171450" indent="-171450">
              <a:lnSpc>
                <a:spcPct val="103500"/>
              </a:lnSpc>
              <a:buFont typeface="Arial" panose="020B0604020202020204" pitchFamily="34" charset="0"/>
              <a:buChar char="•"/>
              <a:defRPr sz="1100">
                <a:solidFill>
                  <a:srgbClr val="0D0D0D"/>
                </a:solidFill>
              </a:defRPr>
            </a:pPr>
            <a:r>
              <a:rPr lang="en-US" sz="1100" b="1" dirty="0"/>
              <a:t>AF Adapter</a:t>
            </a:r>
            <a:r>
              <a:rPr lang="en-US" sz="1100" dirty="0"/>
              <a:t>: Expands attention &amp; FFN widths</a:t>
            </a:r>
            <a:br>
              <a:rPr lang="en-US" sz="1100" dirty="0"/>
            </a:br>
            <a:r>
              <a:rPr lang="en-US" sz="1100" dirty="0"/>
              <a:t>→ Only adapters trained</a:t>
            </a:r>
            <a:br>
              <a:rPr lang="en-US" sz="1100" dirty="0"/>
            </a:br>
            <a:r>
              <a:rPr lang="en-US" sz="1100" dirty="0"/>
              <a:t>→ Strong resistance to vertical forgetting</a:t>
            </a:r>
          </a:p>
          <a:p>
            <a:pPr>
              <a:lnSpc>
                <a:spcPct val="103500"/>
              </a:lnSpc>
              <a:defRPr sz="1100">
                <a:solidFill>
                  <a:srgbClr val="0D0D0D"/>
                </a:solidFill>
              </a:defRPr>
            </a:pPr>
            <a:endParaRPr lang="en-US" dirty="0"/>
          </a:p>
          <a:p>
            <a:pPr>
              <a:lnSpc>
                <a:spcPct val="103500"/>
              </a:lnSpc>
              <a:defRPr sz="1100">
                <a:solidFill>
                  <a:srgbClr val="0D0D0D"/>
                </a:solidFill>
              </a:defRPr>
            </a:pPr>
            <a:r>
              <a:rPr lang="en-IN" sz="1100" dirty="0" err="1"/>
              <a:t>LoRA</a:t>
            </a:r>
            <a:r>
              <a:rPr lang="en-IN" sz="1100" dirty="0"/>
              <a:t>-Based DAP:</a:t>
            </a:r>
          </a:p>
          <a:p>
            <a:pPr marL="171450" indent="-171450">
              <a:lnSpc>
                <a:spcPct val="103500"/>
              </a:lnSpc>
              <a:buFont typeface="Arial" panose="020B0604020202020204" pitchFamily="34" charset="0"/>
              <a:buChar char="•"/>
              <a:defRPr sz="1100">
                <a:solidFill>
                  <a:srgbClr val="0D0D0D"/>
                </a:solidFill>
              </a:defRPr>
            </a:pPr>
            <a:r>
              <a:rPr lang="en-US" sz="1100" b="1" dirty="0"/>
              <a:t>Hippocrates</a:t>
            </a:r>
            <a:r>
              <a:rPr lang="en-US" sz="1100" dirty="0"/>
              <a:t>: Injects medical knowledge via </a:t>
            </a:r>
            <a:r>
              <a:rPr lang="en-US" sz="1100" dirty="0" err="1"/>
              <a:t>LoRA</a:t>
            </a:r>
            <a:br>
              <a:rPr lang="en-US" sz="1100" dirty="0"/>
            </a:br>
            <a:r>
              <a:rPr lang="en-US" sz="1100" dirty="0"/>
              <a:t>→ Preserves general reasoning ability</a:t>
            </a:r>
          </a:p>
          <a:p>
            <a:pPr marL="171450" indent="-171450">
              <a:lnSpc>
                <a:spcPct val="103500"/>
              </a:lnSpc>
              <a:buFont typeface="Arial" panose="020B0604020202020204" pitchFamily="34" charset="0"/>
              <a:buChar char="•"/>
              <a:defRPr sz="1100">
                <a:solidFill>
                  <a:srgbClr val="0D0D0D"/>
                </a:solidFill>
              </a:defRPr>
            </a:pPr>
            <a:r>
              <a:rPr lang="en-IN" sz="1100" b="1" dirty="0" err="1"/>
              <a:t>IRCoder</a:t>
            </a:r>
            <a:r>
              <a:rPr lang="en-IN" sz="1100" dirty="0"/>
              <a:t>: </a:t>
            </a:r>
            <a:r>
              <a:rPr lang="en-IN" sz="1100" dirty="0" err="1"/>
              <a:t>LoRA</a:t>
            </a:r>
            <a:r>
              <a:rPr lang="en-IN" sz="1100" dirty="0"/>
              <a:t> on compiler IR representations</a:t>
            </a:r>
            <a:br>
              <a:rPr lang="en-IN" sz="1100" dirty="0"/>
            </a:br>
            <a:r>
              <a:rPr lang="en-IN" sz="1100" dirty="0"/>
              <a:t>→ Improves multilingual code instruction following</a:t>
            </a:r>
          </a:p>
          <a:p>
            <a:pPr marL="171450" indent="-171450">
              <a:lnSpc>
                <a:spcPct val="103500"/>
              </a:lnSpc>
              <a:buFont typeface="Arial" panose="020B0604020202020204" pitchFamily="34" charset="0"/>
              <a:buChar char="•"/>
              <a:defRPr sz="1100">
                <a:solidFill>
                  <a:srgbClr val="0D0D0D"/>
                </a:solidFill>
              </a:defRPr>
            </a:pPr>
            <a:r>
              <a:rPr lang="en-IN" sz="1100" b="1" dirty="0" err="1"/>
              <a:t>LLaMA</a:t>
            </a:r>
            <a:r>
              <a:rPr lang="en-IN" sz="1100" b="1" dirty="0"/>
              <a:t> Pro</a:t>
            </a:r>
            <a:r>
              <a:rPr lang="en-IN" sz="1100" dirty="0"/>
              <a:t>: Adds </a:t>
            </a:r>
            <a:r>
              <a:rPr lang="en-IN" sz="1100" b="1" dirty="0"/>
              <a:t>multiple identity copies</a:t>
            </a:r>
            <a:r>
              <a:rPr lang="en-IN" sz="1100" dirty="0"/>
              <a:t> of transformer blocks</a:t>
            </a:r>
            <a:br>
              <a:rPr lang="en-IN" sz="1100" dirty="0"/>
            </a:br>
            <a:r>
              <a:rPr lang="en-IN" sz="1100" dirty="0"/>
              <a:t>→ Later tuning → stronger forgetting resistance than vanilla </a:t>
            </a:r>
            <a:r>
              <a:rPr lang="en-IN" sz="1100" dirty="0" err="1"/>
              <a:t>LoRA</a:t>
            </a:r>
            <a:endParaRPr b="0" dirty="0"/>
          </a:p>
        </p:txBody>
      </p:sp>
      <p:sp>
        <p:nvSpPr>
          <p:cNvPr id="293" name="TextBox 4">
            <a:extLst>
              <a:ext uri="{FF2B5EF4-FFF2-40B4-BE49-F238E27FC236}">
                <a16:creationId xmlns:a16="http://schemas.microsoft.com/office/drawing/2014/main" id="{9F24D1CE-FBFF-7504-FD59-C94CDD3D05FE}"/>
              </a:ext>
            </a:extLst>
          </p:cNvPr>
          <p:cNvSpPr txBox="1"/>
          <p:nvPr/>
        </p:nvSpPr>
        <p:spPr>
          <a:xfrm>
            <a:off x="216706" y="4309224"/>
            <a:ext cx="590903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1100" b="1"/>
            </a:pPr>
            <a:r>
              <a:rPr dirty="0"/>
              <a:t>Key Takeaway</a:t>
            </a:r>
            <a:r>
              <a:rPr b="0" dirty="0"/>
              <a:t>: Replay, Adapters/</a:t>
            </a:r>
            <a:r>
              <a:rPr b="0" dirty="0" err="1"/>
              <a:t>LoRA</a:t>
            </a:r>
            <a:r>
              <a:rPr b="0" dirty="0"/>
              <a:t>, and Regularization all act as </a:t>
            </a:r>
            <a:r>
              <a:rPr dirty="0"/>
              <a:t>continual learning mechanisms</a:t>
            </a:r>
            <a:r>
              <a:rPr b="0" dirty="0"/>
              <a:t>—often unintentionally—to prevent vertical forgetting during DAP.</a:t>
            </a:r>
            <a:br>
              <a:rPr b="0" dirty="0"/>
            </a:br>
            <a:r>
              <a:rPr b="0" dirty="0"/>
              <a:t>This shows that </a:t>
            </a:r>
            <a:r>
              <a:rPr dirty="0"/>
              <a:t>DAP is already a CL process</a:t>
            </a:r>
            <a:r>
              <a:rPr b="0" dirty="0"/>
              <a:t>, requiring deliberate strategies to preserve general-purpose LLM capabilities.</a:t>
            </a:r>
          </a:p>
        </p:txBody>
      </p:sp>
      <p:pic>
        <p:nvPicPr>
          <p:cNvPr id="1028" name="Picture 4">
            <a:extLst>
              <a:ext uri="{FF2B5EF4-FFF2-40B4-BE49-F238E27FC236}">
                <a16:creationId xmlns:a16="http://schemas.microsoft.com/office/drawing/2014/main" id="{CCFF6D82-F21A-92BE-64CE-C20D657DB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5740" y="2940106"/>
            <a:ext cx="2491555" cy="218954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Efficiently Deploying LoRA Adapters: Optimizing LLM Fine-Tuning for  Multi-Task AI">
            <a:extLst>
              <a:ext uri="{FF2B5EF4-FFF2-40B4-BE49-F238E27FC236}">
                <a16:creationId xmlns:a16="http://schemas.microsoft.com/office/drawing/2014/main" id="{ABC84F1F-4FF1-4019-1D69-05A8C650818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658" t="5781" r="20321" b="17759"/>
          <a:stretch>
            <a:fillRect/>
          </a:stretch>
        </p:blipFill>
        <p:spPr bwMode="auto">
          <a:xfrm>
            <a:off x="6537218" y="475664"/>
            <a:ext cx="2491554" cy="2341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83463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Title 1"/>
          <p:cNvSpPr txBox="1">
            <a:spLocks noGrp="1"/>
          </p:cNvSpPr>
          <p:nvPr>
            <p:ph type="title"/>
          </p:nvPr>
        </p:nvSpPr>
        <p:spPr>
          <a:xfrm>
            <a:off x="-1" y="1924"/>
            <a:ext cx="8520602" cy="572702"/>
          </a:xfrm>
          <a:prstGeom prst="rect">
            <a:avLst/>
          </a:prstGeom>
        </p:spPr>
        <p:txBody>
          <a:bodyPr/>
          <a:lstStyle/>
          <a:p>
            <a:pPr>
              <a:defRPr sz="2500"/>
            </a:pPr>
            <a:r>
              <a:t>Continual Fine-Tuning: </a:t>
            </a:r>
            <a:r>
              <a:rPr>
                <a:solidFill>
                  <a:srgbClr val="808080"/>
                </a:solidFill>
              </a:rPr>
              <a:t>Bottom Layer of Vertical Continuity</a:t>
            </a:r>
          </a:p>
        </p:txBody>
      </p:sp>
      <p:sp>
        <p:nvSpPr>
          <p:cNvPr id="299" name="Text Placeholder 2"/>
          <p:cNvSpPr txBox="1">
            <a:spLocks noGrp="1"/>
          </p:cNvSpPr>
          <p:nvPr>
            <p:ph type="body" sz="half" idx="1"/>
          </p:nvPr>
        </p:nvSpPr>
        <p:spPr>
          <a:xfrm>
            <a:off x="73807" y="632084"/>
            <a:ext cx="2998917" cy="3345509"/>
          </a:xfrm>
          <a:prstGeom prst="rect">
            <a:avLst/>
          </a:prstGeom>
        </p:spPr>
        <p:txBody>
          <a:bodyPr/>
          <a:lstStyle/>
          <a:p>
            <a:pPr marL="0" indent="114300" algn="ctr">
              <a:buSzTx/>
              <a:buNone/>
              <a:defRPr sz="1600" b="1">
                <a:solidFill>
                  <a:srgbClr val="0D0D0D"/>
                </a:solidFill>
              </a:defRPr>
            </a:pPr>
            <a:r>
              <a:t>What CFT Is</a:t>
            </a:r>
          </a:p>
          <a:p>
            <a:pPr>
              <a:buSzPts val="1200"/>
              <a:defRPr sz="1200"/>
            </a:pPr>
            <a:endParaRPr/>
          </a:p>
          <a:p>
            <a:pPr>
              <a:buSzPts val="1200"/>
              <a:defRPr sz="1200"/>
            </a:pPr>
            <a:r>
              <a:t>CFT lies at the </a:t>
            </a:r>
            <a:r>
              <a:rPr b="1"/>
              <a:t>bottom layer</a:t>
            </a:r>
            <a:r>
              <a:t> of the vertical continuity hierarchy.</a:t>
            </a:r>
          </a:p>
          <a:p>
            <a:pPr>
              <a:buSzPts val="1200"/>
              <a:defRPr sz="1200"/>
            </a:pPr>
            <a:r>
              <a:t>The model is trained on </a:t>
            </a:r>
            <a:r>
              <a:rPr b="1"/>
              <a:t>successive homogeneous tasks</a:t>
            </a:r>
            <a:r>
              <a:t> drawn from an evolving (but relatively stable) data distribution.</a:t>
            </a:r>
          </a:p>
        </p:txBody>
      </p:sp>
      <p:grpSp>
        <p:nvGrpSpPr>
          <p:cNvPr id="311" name="Group 22"/>
          <p:cNvGrpSpPr/>
          <p:nvPr/>
        </p:nvGrpSpPr>
        <p:grpSpPr>
          <a:xfrm>
            <a:off x="2903411" y="569274"/>
            <a:ext cx="3641116" cy="2914003"/>
            <a:chOff x="0" y="0"/>
            <a:chExt cx="3641114" cy="2914003"/>
          </a:xfrm>
        </p:grpSpPr>
        <p:grpSp>
          <p:nvGrpSpPr>
            <p:cNvPr id="306" name="Group 14"/>
            <p:cNvGrpSpPr/>
            <p:nvPr/>
          </p:nvGrpSpPr>
          <p:grpSpPr>
            <a:xfrm>
              <a:off x="1085137" y="475602"/>
              <a:ext cx="1431861" cy="1236754"/>
              <a:chOff x="0" y="0"/>
              <a:chExt cx="1431859" cy="1236753"/>
            </a:xfrm>
          </p:grpSpPr>
          <p:pic>
            <p:nvPicPr>
              <p:cNvPr id="300" name="Picture 7" descr="Picture 7"/>
              <p:cNvPicPr>
                <a:picLocks noChangeAspect="1"/>
              </p:cNvPicPr>
              <p:nvPr/>
            </p:nvPicPr>
            <p:blipFill>
              <a:blip r:embed="rId2"/>
              <a:stretch>
                <a:fillRect/>
              </a:stretch>
            </p:blipFill>
            <p:spPr>
              <a:xfrm>
                <a:off x="680" y="0"/>
                <a:ext cx="1431178" cy="1236753"/>
              </a:xfrm>
              <a:prstGeom prst="rect">
                <a:avLst/>
              </a:prstGeom>
              <a:ln w="12700" cap="flat">
                <a:noFill/>
                <a:miter lim="400000"/>
              </a:ln>
              <a:effectLst/>
            </p:spPr>
          </p:pic>
          <p:pic>
            <p:nvPicPr>
              <p:cNvPr id="301" name="Picture 9" descr="Picture 9"/>
              <p:cNvPicPr>
                <a:picLocks noChangeAspect="1"/>
              </p:cNvPicPr>
              <p:nvPr/>
            </p:nvPicPr>
            <p:blipFill>
              <a:blip r:embed="rId3"/>
              <a:stretch>
                <a:fillRect/>
              </a:stretch>
            </p:blipFill>
            <p:spPr>
              <a:xfrm rot="5400000">
                <a:off x="1259217" y="136370"/>
                <a:ext cx="214275" cy="131008"/>
              </a:xfrm>
              <a:prstGeom prst="rect">
                <a:avLst/>
              </a:prstGeom>
              <a:ln w="12700" cap="flat">
                <a:noFill/>
                <a:miter lim="400000"/>
              </a:ln>
              <a:effectLst/>
            </p:spPr>
          </p:pic>
          <p:pic>
            <p:nvPicPr>
              <p:cNvPr id="302" name="Picture 10" descr="Picture 10"/>
              <p:cNvPicPr>
                <a:picLocks noChangeAspect="1"/>
              </p:cNvPicPr>
              <p:nvPr/>
            </p:nvPicPr>
            <p:blipFill>
              <a:blip r:embed="rId3"/>
              <a:stretch>
                <a:fillRect/>
              </a:stretch>
            </p:blipFill>
            <p:spPr>
              <a:xfrm rot="5400000">
                <a:off x="-41633" y="77105"/>
                <a:ext cx="214275" cy="131008"/>
              </a:xfrm>
              <a:prstGeom prst="rect">
                <a:avLst/>
              </a:prstGeom>
              <a:ln w="12700" cap="flat">
                <a:noFill/>
                <a:miter lim="400000"/>
              </a:ln>
              <a:effectLst/>
            </p:spPr>
          </p:pic>
          <p:pic>
            <p:nvPicPr>
              <p:cNvPr id="303" name="Picture 11" descr="Picture 11"/>
              <p:cNvPicPr>
                <a:picLocks noChangeAspect="1"/>
              </p:cNvPicPr>
              <p:nvPr/>
            </p:nvPicPr>
            <p:blipFill>
              <a:blip r:embed="rId3"/>
              <a:stretch>
                <a:fillRect/>
              </a:stretch>
            </p:blipFill>
            <p:spPr>
              <a:xfrm rot="5400000">
                <a:off x="-41633" y="284333"/>
                <a:ext cx="214275" cy="131008"/>
              </a:xfrm>
              <a:prstGeom prst="rect">
                <a:avLst/>
              </a:prstGeom>
              <a:ln w="12700" cap="flat">
                <a:noFill/>
                <a:miter lim="400000"/>
              </a:ln>
              <a:effectLst/>
            </p:spPr>
          </p:pic>
          <p:pic>
            <p:nvPicPr>
              <p:cNvPr id="304" name="Picture 12" descr="Picture 12"/>
              <p:cNvPicPr>
                <a:picLocks noChangeAspect="1"/>
              </p:cNvPicPr>
              <p:nvPr/>
            </p:nvPicPr>
            <p:blipFill>
              <a:blip r:embed="rId3"/>
              <a:stretch>
                <a:fillRect/>
              </a:stretch>
            </p:blipFill>
            <p:spPr>
              <a:xfrm rot="5400000">
                <a:off x="-65051" y="483573"/>
                <a:ext cx="214275" cy="84173"/>
              </a:xfrm>
              <a:prstGeom prst="rect">
                <a:avLst/>
              </a:prstGeom>
              <a:ln w="12700" cap="flat">
                <a:noFill/>
                <a:miter lim="400000"/>
              </a:ln>
              <a:effectLst/>
            </p:spPr>
          </p:pic>
          <p:pic>
            <p:nvPicPr>
              <p:cNvPr id="305" name="Picture 13" descr="Picture 13"/>
              <p:cNvPicPr>
                <a:picLocks noChangeAspect="1"/>
              </p:cNvPicPr>
              <p:nvPr/>
            </p:nvPicPr>
            <p:blipFill>
              <a:blip r:embed="rId3"/>
              <a:stretch>
                <a:fillRect/>
              </a:stretch>
            </p:blipFill>
            <p:spPr>
              <a:xfrm rot="5400000">
                <a:off x="-41634" y="904633"/>
                <a:ext cx="214275" cy="131008"/>
              </a:xfrm>
              <a:prstGeom prst="rect">
                <a:avLst/>
              </a:prstGeom>
              <a:ln w="12700" cap="flat">
                <a:noFill/>
                <a:miter lim="400000"/>
              </a:ln>
              <a:effectLst/>
            </p:spPr>
          </p:pic>
        </p:grpSp>
        <p:sp>
          <p:nvSpPr>
            <p:cNvPr id="307" name="Text Placeholder 2"/>
            <p:cNvSpPr txBox="1"/>
            <p:nvPr/>
          </p:nvSpPr>
          <p:spPr>
            <a:xfrm>
              <a:off x="0" y="0"/>
              <a:ext cx="3568925" cy="29140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24" tIns="91424" rIns="91424" bIns="91424" numCol="1" anchor="t">
              <a:normAutofit/>
            </a:bodyPr>
            <a:lstStyle/>
            <a:p>
              <a:pPr indent="114300" algn="ctr">
                <a:lnSpc>
                  <a:spcPct val="115000"/>
                </a:lnSpc>
                <a:defRPr sz="1600" b="1">
                  <a:solidFill>
                    <a:srgbClr val="0D0D0D"/>
                  </a:solidFill>
                </a:defRPr>
              </a:pPr>
              <a:r>
                <a:t>Why CFT is easier than C</a:t>
              </a:r>
              <a:r>
                <a:rPr lang="en-IN"/>
                <a:t>P</a:t>
              </a:r>
              <a:r>
                <a:t>T/DAP</a:t>
              </a:r>
              <a:endParaRPr>
                <a:solidFill>
                  <a:schemeClr val="accent2">
                    <a:lumOff val="21764"/>
                  </a:schemeClr>
                </a:solidFill>
              </a:endParaRPr>
            </a:p>
            <a:p>
              <a:pPr marL="457200" indent="-342900">
                <a:lnSpc>
                  <a:spcPct val="115000"/>
                </a:lnSpc>
                <a:buClr>
                  <a:schemeClr val="accent2">
                    <a:lumOff val="21764"/>
                  </a:schemeClr>
                </a:buClr>
                <a:buSzPts val="1200"/>
                <a:buFont typeface="Arial"/>
                <a:buChar char="●"/>
                <a:defRPr sz="1200">
                  <a:solidFill>
                    <a:schemeClr val="accent2">
                      <a:lumOff val="21764"/>
                    </a:schemeClr>
                  </a:solidFill>
                </a:defRPr>
              </a:pPr>
              <a:endParaRPr>
                <a:solidFill>
                  <a:schemeClr val="accent2">
                    <a:lumOff val="21764"/>
                  </a:schemeClr>
                </a:solidFill>
              </a:endParaRPr>
            </a:p>
          </p:txBody>
        </p:sp>
        <p:sp>
          <p:nvSpPr>
            <p:cNvPr id="308" name="TextBox 16"/>
            <p:cNvSpPr txBox="1"/>
            <p:nvPr/>
          </p:nvSpPr>
          <p:spPr>
            <a:xfrm>
              <a:off x="55177" y="475602"/>
              <a:ext cx="1068412" cy="12307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900" b="1"/>
              </a:pPr>
              <a:r>
                <a:t>CPT/ DAP</a:t>
              </a:r>
            </a:p>
            <a:p>
              <a:pPr algn="ctr">
                <a:defRPr sz="900"/>
              </a:pPr>
              <a:r>
                <a:t>(Global Continual Alignment)</a:t>
              </a:r>
            </a:p>
            <a:p>
              <a:pPr algn="ctr">
                <a:defRPr sz="900"/>
              </a:pPr>
              <a:endParaRPr/>
            </a:p>
            <a:p>
              <a:pPr algn="ctr">
                <a:defRPr sz="900"/>
              </a:pPr>
              <a:r>
                <a:t>Balance General Knowledge Retention vs. Domain Injection</a:t>
              </a:r>
            </a:p>
          </p:txBody>
        </p:sp>
        <p:sp>
          <p:nvSpPr>
            <p:cNvPr id="309" name="TextBox 17"/>
            <p:cNvSpPr txBox="1"/>
            <p:nvPr/>
          </p:nvSpPr>
          <p:spPr>
            <a:xfrm>
              <a:off x="2497208" y="470346"/>
              <a:ext cx="1143906" cy="110370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900" b="1"/>
              </a:pPr>
              <a:r>
                <a:t>CFT</a:t>
              </a:r>
            </a:p>
            <a:p>
              <a:pPr algn="ctr">
                <a:defRPr sz="900"/>
              </a:pPr>
              <a:r>
                <a:t>(Local </a:t>
              </a:r>
              <a:br/>
              <a:r>
                <a:t>Improvement)</a:t>
              </a:r>
            </a:p>
            <a:p>
              <a:pPr algn="ctr">
                <a:defRPr sz="900"/>
              </a:pPr>
              <a:endParaRPr/>
            </a:p>
            <a:p>
              <a:pPr algn="ctr">
                <a:defRPr sz="900"/>
              </a:pPr>
              <a:endParaRPr/>
            </a:p>
            <a:p>
              <a:pPr algn="ctr">
                <a:defRPr sz="900"/>
              </a:pPr>
              <a:endParaRPr/>
            </a:p>
            <a:p>
              <a:pPr algn="ctr">
                <a:defRPr sz="900"/>
              </a:pPr>
              <a:r>
                <a:t>Focus on Direct Task Adaptation</a:t>
              </a:r>
            </a:p>
          </p:txBody>
        </p:sp>
        <p:sp>
          <p:nvSpPr>
            <p:cNvPr id="310" name="TextBox 18"/>
            <p:cNvSpPr txBox="1"/>
            <p:nvPr/>
          </p:nvSpPr>
          <p:spPr>
            <a:xfrm>
              <a:off x="936125" y="1851858"/>
              <a:ext cx="1731574" cy="7857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171450" indent="-171450">
                <a:buClr>
                  <a:srgbClr val="000000"/>
                </a:buClr>
                <a:buSzPct val="100000"/>
                <a:buFont typeface="Arial"/>
                <a:buChar char="•"/>
                <a:defRPr sz="1000"/>
              </a:pPr>
              <a:r>
                <a:t>Lower Catastrophic forgetting due to more homogeneous tasks</a:t>
              </a:r>
            </a:p>
            <a:p>
              <a:pPr marL="171450" indent="-171450">
                <a:buClr>
                  <a:srgbClr val="000000"/>
                </a:buClr>
                <a:buSzPct val="100000"/>
                <a:buFont typeface="Arial"/>
                <a:buChar char="•"/>
                <a:defRPr sz="1000"/>
              </a:pPr>
              <a:r>
                <a:t>Simpler optimization and CL constraints</a:t>
              </a:r>
            </a:p>
          </p:txBody>
        </p:sp>
      </p:grpSp>
      <p:grpSp>
        <p:nvGrpSpPr>
          <p:cNvPr id="324" name="Diagram 21"/>
          <p:cNvGrpSpPr/>
          <p:nvPr/>
        </p:nvGrpSpPr>
        <p:grpSpPr>
          <a:xfrm>
            <a:off x="6476563" y="1176071"/>
            <a:ext cx="2593414" cy="1577677"/>
            <a:chOff x="0" y="-1"/>
            <a:chExt cx="2593412" cy="1577675"/>
          </a:xfrm>
        </p:grpSpPr>
        <p:grpSp>
          <p:nvGrpSpPr>
            <p:cNvPr id="314" name="Group"/>
            <p:cNvGrpSpPr/>
            <p:nvPr/>
          </p:nvGrpSpPr>
          <p:grpSpPr>
            <a:xfrm>
              <a:off x="0" y="-1"/>
              <a:ext cx="1234958" cy="740977"/>
              <a:chOff x="0" y="-1"/>
              <a:chExt cx="1234957" cy="740976"/>
            </a:xfrm>
          </p:grpSpPr>
          <p:sp>
            <p:nvSpPr>
              <p:cNvPr id="312" name="Rectangle"/>
              <p:cNvSpPr/>
              <p:nvPr/>
            </p:nvSpPr>
            <p:spPr>
              <a:xfrm>
                <a:off x="0" y="-1"/>
                <a:ext cx="1234957" cy="740976"/>
              </a:xfrm>
              <a:prstGeom prst="rect">
                <a:avLst/>
              </a:prstGeom>
              <a:solidFill>
                <a:schemeClr val="accent1"/>
              </a:solidFill>
              <a:ln w="25400" cap="flat">
                <a:solidFill>
                  <a:srgbClr val="FFFFFF"/>
                </a:solidFill>
                <a:prstDash val="solid"/>
                <a:round/>
              </a:ln>
              <a:effectLst/>
            </p:spPr>
            <p:txBody>
              <a:bodyPr wrap="square" lIns="45719" tIns="45719" rIns="45719" bIns="45719" numCol="1" anchor="ctr">
                <a:noAutofit/>
              </a:bodyPr>
              <a:lstStyle/>
              <a:p>
                <a:pPr algn="ctr" defTabSz="311150">
                  <a:lnSpc>
                    <a:spcPct val="90000"/>
                  </a:lnSpc>
                  <a:spcBef>
                    <a:spcPts val="500"/>
                  </a:spcBef>
                  <a:defRPr>
                    <a:solidFill>
                      <a:srgbClr val="FFFFFF"/>
                    </a:solidFill>
                  </a:defRPr>
                </a:pPr>
                <a:endParaRPr/>
              </a:p>
            </p:txBody>
          </p:sp>
          <p:sp>
            <p:nvSpPr>
              <p:cNvPr id="313" name="Continual Instruction Tuning (CIT)  Sequential instruction datasets, improving reasoning &amp; alignment"/>
              <p:cNvSpPr txBox="1"/>
              <p:nvPr/>
            </p:nvSpPr>
            <p:spPr>
              <a:xfrm>
                <a:off x="0" y="100069"/>
                <a:ext cx="1234957" cy="5408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669" tIns="26669" rIns="26669" bIns="26669" numCol="1" anchor="ctr">
                <a:spAutoFit/>
              </a:bodyPr>
              <a:lstStyle/>
              <a:p>
                <a:pPr algn="ctr" defTabSz="311150">
                  <a:lnSpc>
                    <a:spcPct val="90000"/>
                  </a:lnSpc>
                  <a:spcBef>
                    <a:spcPts val="200"/>
                  </a:spcBef>
                  <a:defRPr sz="700" b="1">
                    <a:solidFill>
                      <a:srgbClr val="FFFFFF"/>
                    </a:solidFill>
                  </a:defRPr>
                </a:pPr>
                <a:r>
                  <a:t>Continual Instruction Tuning (CIT)</a:t>
                </a:r>
                <a:br/>
                <a:br/>
                <a:r>
                  <a:rPr b="0"/>
                  <a:t>Sequential instruction datasets, improving reasoning &amp; alignment</a:t>
                </a:r>
              </a:p>
            </p:txBody>
          </p:sp>
        </p:grpSp>
        <p:grpSp>
          <p:nvGrpSpPr>
            <p:cNvPr id="317" name="Group"/>
            <p:cNvGrpSpPr/>
            <p:nvPr/>
          </p:nvGrpSpPr>
          <p:grpSpPr>
            <a:xfrm>
              <a:off x="1358453" y="-1"/>
              <a:ext cx="1234959" cy="740977"/>
              <a:chOff x="0" y="-1"/>
              <a:chExt cx="1234957" cy="740976"/>
            </a:xfrm>
          </p:grpSpPr>
          <p:sp>
            <p:nvSpPr>
              <p:cNvPr id="315" name="Rectangle"/>
              <p:cNvSpPr/>
              <p:nvPr/>
            </p:nvSpPr>
            <p:spPr>
              <a:xfrm>
                <a:off x="0" y="-1"/>
                <a:ext cx="1234957" cy="740976"/>
              </a:xfrm>
              <a:prstGeom prst="rect">
                <a:avLst/>
              </a:prstGeom>
              <a:solidFill>
                <a:schemeClr val="accent1"/>
              </a:solidFill>
              <a:ln w="25400" cap="flat">
                <a:solidFill>
                  <a:srgbClr val="FFFFFF"/>
                </a:solidFill>
                <a:prstDash val="solid"/>
                <a:round/>
              </a:ln>
              <a:effectLst/>
            </p:spPr>
            <p:txBody>
              <a:bodyPr wrap="square" lIns="45719" tIns="45719" rIns="45719" bIns="45719" numCol="1" anchor="ctr">
                <a:noAutofit/>
              </a:bodyPr>
              <a:lstStyle/>
              <a:p>
                <a:pPr algn="ctr" defTabSz="311150">
                  <a:lnSpc>
                    <a:spcPct val="90000"/>
                  </a:lnSpc>
                  <a:spcBef>
                    <a:spcPts val="500"/>
                  </a:spcBef>
                  <a:defRPr>
                    <a:solidFill>
                      <a:srgbClr val="FFFFFF"/>
                    </a:solidFill>
                  </a:defRPr>
                </a:pPr>
                <a:endParaRPr/>
              </a:p>
            </p:txBody>
          </p:sp>
          <p:sp>
            <p:nvSpPr>
              <p:cNvPr id="316" name="Continual Model Refinement (CMR)  Ongoing Improvement of base models with updated data"/>
              <p:cNvSpPr txBox="1"/>
              <p:nvPr/>
            </p:nvSpPr>
            <p:spPr>
              <a:xfrm>
                <a:off x="0" y="100069"/>
                <a:ext cx="1234957" cy="54083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669" tIns="26669" rIns="26669" bIns="26669" numCol="1" anchor="ctr">
                <a:spAutoFit/>
              </a:bodyPr>
              <a:lstStyle/>
              <a:p>
                <a:pPr algn="ctr" defTabSz="311150">
                  <a:lnSpc>
                    <a:spcPct val="90000"/>
                  </a:lnSpc>
                  <a:spcBef>
                    <a:spcPts val="200"/>
                  </a:spcBef>
                  <a:defRPr sz="700" b="1">
                    <a:solidFill>
                      <a:srgbClr val="FFFFFF"/>
                    </a:solidFill>
                  </a:defRPr>
                </a:pPr>
                <a:r>
                  <a:t>Continual Model Refinement (CMR)</a:t>
                </a:r>
                <a:br/>
                <a:br/>
                <a:r>
                  <a:rPr b="0"/>
                  <a:t>Ongoing Improvement of base models with updated data</a:t>
                </a:r>
              </a:p>
            </p:txBody>
          </p:sp>
        </p:grpSp>
        <p:grpSp>
          <p:nvGrpSpPr>
            <p:cNvPr id="320" name="Group"/>
            <p:cNvGrpSpPr/>
            <p:nvPr/>
          </p:nvGrpSpPr>
          <p:grpSpPr>
            <a:xfrm>
              <a:off x="731546" y="836697"/>
              <a:ext cx="1234958" cy="740977"/>
              <a:chOff x="731545" y="-27773"/>
              <a:chExt cx="1234957" cy="740976"/>
            </a:xfrm>
          </p:grpSpPr>
          <p:sp>
            <p:nvSpPr>
              <p:cNvPr id="318" name="Rectangle"/>
              <p:cNvSpPr/>
              <p:nvPr/>
            </p:nvSpPr>
            <p:spPr>
              <a:xfrm>
                <a:off x="731545" y="-27773"/>
                <a:ext cx="1234957" cy="740976"/>
              </a:xfrm>
              <a:prstGeom prst="rect">
                <a:avLst/>
              </a:prstGeom>
              <a:solidFill>
                <a:schemeClr val="accent1"/>
              </a:solidFill>
              <a:ln w="25400" cap="flat">
                <a:solidFill>
                  <a:srgbClr val="FFFFFF"/>
                </a:solidFill>
                <a:prstDash val="solid"/>
                <a:round/>
              </a:ln>
              <a:effectLst/>
            </p:spPr>
            <p:txBody>
              <a:bodyPr wrap="square" lIns="45719" tIns="45719" rIns="45719" bIns="45719" numCol="1" anchor="ctr">
                <a:noAutofit/>
              </a:bodyPr>
              <a:lstStyle/>
              <a:p>
                <a:pPr algn="ctr" defTabSz="311150">
                  <a:lnSpc>
                    <a:spcPct val="90000"/>
                  </a:lnSpc>
                  <a:spcBef>
                    <a:spcPts val="500"/>
                  </a:spcBef>
                  <a:defRPr>
                    <a:solidFill>
                      <a:srgbClr val="FFFFFF"/>
                    </a:solidFill>
                  </a:defRPr>
                </a:pPr>
                <a:endParaRPr/>
              </a:p>
            </p:txBody>
          </p:sp>
          <p:sp>
            <p:nvSpPr>
              <p:cNvPr id="319" name="Continual Model Alignment (CMA)  RLHF/DPO style updates done sequentially for safety and trustworthiness."/>
              <p:cNvSpPr txBox="1"/>
              <p:nvPr/>
            </p:nvSpPr>
            <p:spPr>
              <a:xfrm>
                <a:off x="731546" y="72297"/>
                <a:ext cx="1234953" cy="6355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669" tIns="26669" rIns="26669" bIns="26669" numCol="1" anchor="ctr">
                <a:spAutoFit/>
              </a:bodyPr>
              <a:lstStyle/>
              <a:p>
                <a:pPr algn="ctr" defTabSz="311150">
                  <a:lnSpc>
                    <a:spcPct val="90000"/>
                  </a:lnSpc>
                  <a:spcBef>
                    <a:spcPts val="200"/>
                  </a:spcBef>
                  <a:defRPr sz="700" b="1">
                    <a:solidFill>
                      <a:srgbClr val="FFFFFF"/>
                    </a:solidFill>
                  </a:defRPr>
                </a:pPr>
                <a:r>
                  <a:t>Continual Model Alignment (CMA)</a:t>
                </a:r>
                <a:br>
                  <a:rPr/>
                </a:br>
                <a:br>
                  <a:rPr/>
                </a:br>
                <a:r>
                  <a:rPr b="0"/>
                  <a:t>RLHF/DPO style updates done sequentially for safety and trustworthiness.</a:t>
                </a:r>
              </a:p>
            </p:txBody>
          </p:sp>
        </p:grpSp>
      </p:grpSp>
      <p:sp>
        <p:nvSpPr>
          <p:cNvPr id="325" name="Text Placeholder 2"/>
          <p:cNvSpPr txBox="1"/>
          <p:nvPr/>
        </p:nvSpPr>
        <p:spPr>
          <a:xfrm>
            <a:off x="6255058" y="567618"/>
            <a:ext cx="2998918" cy="5127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lvl1pPr indent="114300" algn="ctr">
              <a:lnSpc>
                <a:spcPct val="115000"/>
              </a:lnSpc>
              <a:defRPr sz="1600" b="1">
                <a:solidFill>
                  <a:srgbClr val="0D0D0D"/>
                </a:solidFill>
              </a:defRPr>
            </a:lvl1pPr>
          </a:lstStyle>
          <a:p>
            <a:r>
              <a:t>Key Sub Areas of CFT</a:t>
            </a:r>
          </a:p>
        </p:txBody>
      </p:sp>
      <p:sp>
        <p:nvSpPr>
          <p:cNvPr id="328" name="TextBox 26"/>
          <p:cNvSpPr txBox="1"/>
          <p:nvPr/>
        </p:nvSpPr>
        <p:spPr>
          <a:xfrm>
            <a:off x="177639" y="3441214"/>
            <a:ext cx="7752826" cy="600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85750" indent="-285750">
              <a:buClr>
                <a:srgbClr val="000000"/>
              </a:buClr>
              <a:buSzPct val="100000"/>
              <a:buFont typeface="Arial"/>
              <a:buChar char="•"/>
              <a:defRPr sz="1100"/>
            </a:pPr>
            <a:r>
              <a:rPr dirty="0"/>
              <a:t>CL techniques in LLM are most actively explored in CFT.</a:t>
            </a:r>
          </a:p>
          <a:p>
            <a:pPr marL="285750" indent="-285750">
              <a:buClr>
                <a:srgbClr val="000000"/>
              </a:buClr>
              <a:buSzPct val="100000"/>
              <a:buFont typeface="Arial"/>
              <a:buChar char="•"/>
              <a:defRPr sz="1100"/>
            </a:pPr>
            <a:r>
              <a:rPr dirty="0"/>
              <a:t>CL techniques such as Regularization, parameter Isolation and replay style sampling are widely used and effective.</a:t>
            </a:r>
            <a:br>
              <a:rPr dirty="0"/>
            </a:br>
            <a:endParaRPr dirty="0"/>
          </a:p>
        </p:txBody>
      </p:sp>
      <p:sp>
        <p:nvSpPr>
          <p:cNvPr id="3" name="TextBox 2">
            <a:extLst>
              <a:ext uri="{FF2B5EF4-FFF2-40B4-BE49-F238E27FC236}">
                <a16:creationId xmlns:a16="http://schemas.microsoft.com/office/drawing/2014/main" id="{29C3C657-B165-CE72-2EA0-278B93C338A3}"/>
              </a:ext>
            </a:extLst>
          </p:cNvPr>
          <p:cNvSpPr txBox="1"/>
          <p:nvPr/>
        </p:nvSpPr>
        <p:spPr>
          <a:xfrm>
            <a:off x="177640" y="3914031"/>
            <a:ext cx="7752825" cy="608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lnSpc>
                <a:spcPct val="103500"/>
              </a:lnSpc>
              <a:buSzTx/>
              <a:buNone/>
            </a:pPr>
            <a:r>
              <a:rPr lang="en-US" sz="1100" dirty="0"/>
              <a:t>Although the pre-trained weights initially position the model in a </a:t>
            </a:r>
            <a:r>
              <a:rPr lang="en-US" sz="1100" dirty="0" err="1"/>
              <a:t>lat</a:t>
            </a:r>
            <a:r>
              <a:rPr lang="en-US" sz="1100" dirty="0"/>
              <a:t>-loss basin, aiding adaptation, zero or near-zero forgetting is only observed at the representation level. Model retains its ability to distinguish between task-</a:t>
            </a:r>
            <a:r>
              <a:rPr lang="en-US" sz="1100" dirty="0" err="1"/>
              <a:t>speciic</a:t>
            </a:r>
            <a:r>
              <a:rPr lang="en-US" sz="1100" dirty="0"/>
              <a:t> representations, it may still forget </a:t>
            </a:r>
            <a:r>
              <a:rPr lang="en-US" sz="1100" dirty="0" err="1"/>
              <a:t>speciic</a:t>
            </a:r>
            <a:r>
              <a:rPr lang="en-US" sz="1100" dirty="0"/>
              <a:t> task details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Google Shape;158;p29"/>
          <p:cNvSpPr txBox="1">
            <a:spLocks noGrp="1"/>
          </p:cNvSpPr>
          <p:nvPr>
            <p:ph type="title"/>
          </p:nvPr>
        </p:nvSpPr>
        <p:spPr>
          <a:xfrm>
            <a:off x="0" y="0"/>
            <a:ext cx="8520602" cy="572702"/>
          </a:xfrm>
          <a:prstGeom prst="rect">
            <a:avLst/>
          </a:prstGeom>
        </p:spPr>
        <p:txBody>
          <a:bodyPr/>
          <a:lstStyle>
            <a:lvl1pPr>
              <a:defRPr sz="2500"/>
            </a:lvl1pPr>
          </a:lstStyle>
          <a:p>
            <a:r>
              <a:rPr lang="en-IN" dirty="0"/>
              <a:t>Continual Fine tuning</a:t>
            </a:r>
            <a:endParaRPr dirty="0"/>
          </a:p>
        </p:txBody>
      </p:sp>
      <p:sp>
        <p:nvSpPr>
          <p:cNvPr id="347" name="Google Shape;159;p29"/>
          <p:cNvSpPr txBox="1">
            <a:spLocks noGrp="1"/>
          </p:cNvSpPr>
          <p:nvPr>
            <p:ph type="body" idx="1"/>
          </p:nvPr>
        </p:nvSpPr>
        <p:spPr>
          <a:xfrm>
            <a:off x="287331" y="395800"/>
            <a:ext cx="8520602" cy="2433646"/>
          </a:xfrm>
          <a:prstGeom prst="rect">
            <a:avLst/>
          </a:prstGeom>
        </p:spPr>
        <p:txBody>
          <a:bodyPr>
            <a:normAutofit fontScale="92500"/>
          </a:bodyPr>
          <a:lstStyle/>
          <a:p>
            <a:pPr marL="0" indent="0">
              <a:lnSpc>
                <a:spcPct val="103500"/>
              </a:lnSpc>
              <a:spcBef>
                <a:spcPts val="1200"/>
              </a:spcBef>
              <a:buSzTx/>
              <a:buNone/>
            </a:pPr>
            <a:endParaRPr lang="en-US" sz="1400"/>
          </a:p>
          <a:p>
            <a:pPr marL="0" indent="0">
              <a:lnSpc>
                <a:spcPct val="103500"/>
              </a:lnSpc>
              <a:spcBef>
                <a:spcPts val="1200"/>
              </a:spcBef>
              <a:buSzTx/>
              <a:buNone/>
            </a:pPr>
            <a:r>
              <a:rPr lang="en-US" sz="1400"/>
              <a:t>Approaches leverage the inherent anti-forgetting nature of LLMs while avoiding the adoption of overly complex CL techniques</a:t>
            </a:r>
          </a:p>
          <a:p>
            <a:pPr marL="0" indent="0">
              <a:lnSpc>
                <a:spcPct val="103500"/>
              </a:lnSpc>
              <a:spcBef>
                <a:spcPts val="1200"/>
              </a:spcBef>
              <a:buSzTx/>
              <a:buNone/>
            </a:pPr>
            <a:r>
              <a:rPr lang="en-US" sz="1400"/>
              <a:t>LR ADJUST [255] proposes dynamically adjusting the learning rate to mitigate the overwriting of knowledge from new languages onto old ones.</a:t>
            </a:r>
          </a:p>
          <a:p>
            <a:pPr marL="0" indent="0">
              <a:lnSpc>
                <a:spcPct val="103500"/>
              </a:lnSpc>
              <a:spcBef>
                <a:spcPts val="1200"/>
              </a:spcBef>
              <a:buSzTx/>
              <a:buNone/>
            </a:pPr>
            <a:r>
              <a:rPr lang="en-US" sz="1400"/>
              <a:t>Lower base LR for later tasks, Task-dependent LR scaling, Layer-wise LR decay, </a:t>
            </a:r>
            <a:r>
              <a:rPr lang="en-US" sz="1400" err="1"/>
              <a:t>where:Lower</a:t>
            </a:r>
            <a:r>
              <a:rPr lang="en-US" sz="1400"/>
              <a:t> (foundational) layers receive smaller updates and Higher (task-specific) layers adapt more aggressively</a:t>
            </a:r>
          </a:p>
          <a:p>
            <a:pPr marL="0" indent="0">
              <a:lnSpc>
                <a:spcPct val="103500"/>
              </a:lnSpc>
              <a:spcBef>
                <a:spcPts val="1200"/>
              </a:spcBef>
              <a:buSzTx/>
              <a:buNone/>
            </a:pPr>
            <a:r>
              <a:rPr lang="en-US" sz="1400"/>
              <a:t>Limitations : Cannot fully prevent forgetting under strong domain/task </a:t>
            </a:r>
            <a:r>
              <a:rPr lang="en-US" sz="1400" err="1"/>
              <a:t>shiftsSensitive</a:t>
            </a:r>
            <a:r>
              <a:rPr lang="en-US" sz="1400"/>
              <a:t> to LR scheduling choices</a:t>
            </a:r>
          </a:p>
        </p:txBody>
      </p:sp>
      <p:pic>
        <p:nvPicPr>
          <p:cNvPr id="4" name="Picture 3">
            <a:extLst>
              <a:ext uri="{FF2B5EF4-FFF2-40B4-BE49-F238E27FC236}">
                <a16:creationId xmlns:a16="http://schemas.microsoft.com/office/drawing/2014/main" id="{8993B5BC-F658-0409-0CDA-11C6F212CB60}"/>
              </a:ext>
            </a:extLst>
          </p:cNvPr>
          <p:cNvPicPr>
            <a:picLocks noChangeAspect="1"/>
          </p:cNvPicPr>
          <p:nvPr/>
        </p:nvPicPr>
        <p:blipFill>
          <a:blip r:embed="rId2"/>
          <a:srcRect r="7069"/>
          <a:stretch>
            <a:fillRect/>
          </a:stretch>
        </p:blipFill>
        <p:spPr>
          <a:xfrm>
            <a:off x="439677" y="2941984"/>
            <a:ext cx="3549227" cy="1640355"/>
          </a:xfrm>
          <a:prstGeom prst="rect">
            <a:avLst/>
          </a:prstGeom>
        </p:spPr>
      </p:pic>
      <p:pic>
        <p:nvPicPr>
          <p:cNvPr id="6" name="Picture 5">
            <a:extLst>
              <a:ext uri="{FF2B5EF4-FFF2-40B4-BE49-F238E27FC236}">
                <a16:creationId xmlns:a16="http://schemas.microsoft.com/office/drawing/2014/main" id="{6CA7250E-9930-6D7E-0CB4-A177DCC08C4D}"/>
              </a:ext>
            </a:extLst>
          </p:cNvPr>
          <p:cNvPicPr>
            <a:picLocks noChangeAspect="1"/>
          </p:cNvPicPr>
          <p:nvPr/>
        </p:nvPicPr>
        <p:blipFill>
          <a:blip r:embed="rId3"/>
          <a:stretch>
            <a:fillRect/>
          </a:stretch>
        </p:blipFill>
        <p:spPr>
          <a:xfrm>
            <a:off x="6079194" y="2832537"/>
            <a:ext cx="2777475" cy="2077271"/>
          </a:xfrm>
          <a:prstGeom prst="rect">
            <a:avLst/>
          </a:prstGeom>
        </p:spPr>
      </p:pic>
      <p:pic>
        <p:nvPicPr>
          <p:cNvPr id="8" name="Picture 7">
            <a:extLst>
              <a:ext uri="{FF2B5EF4-FFF2-40B4-BE49-F238E27FC236}">
                <a16:creationId xmlns:a16="http://schemas.microsoft.com/office/drawing/2014/main" id="{D4EE1889-BD4A-4DDB-6944-AA008A3D9AAF}"/>
              </a:ext>
            </a:extLst>
          </p:cNvPr>
          <p:cNvPicPr>
            <a:picLocks noChangeAspect="1"/>
          </p:cNvPicPr>
          <p:nvPr/>
        </p:nvPicPr>
        <p:blipFill>
          <a:blip r:embed="rId4"/>
          <a:stretch>
            <a:fillRect/>
          </a:stretch>
        </p:blipFill>
        <p:spPr>
          <a:xfrm>
            <a:off x="682487" y="3636649"/>
            <a:ext cx="2034209" cy="301092"/>
          </a:xfrm>
          <a:prstGeom prst="rect">
            <a:avLst/>
          </a:prstGeom>
        </p:spPr>
      </p:pic>
      <p:sp>
        <p:nvSpPr>
          <p:cNvPr id="9" name="Rectangle 8">
            <a:extLst>
              <a:ext uri="{FF2B5EF4-FFF2-40B4-BE49-F238E27FC236}">
                <a16:creationId xmlns:a16="http://schemas.microsoft.com/office/drawing/2014/main" id="{06ADE351-9C3D-FCA7-FFFF-34709CEA111D}"/>
              </a:ext>
            </a:extLst>
          </p:cNvPr>
          <p:cNvSpPr/>
          <p:nvPr/>
        </p:nvSpPr>
        <p:spPr>
          <a:xfrm>
            <a:off x="390939" y="2941984"/>
            <a:ext cx="3597965" cy="1640355"/>
          </a:xfrm>
          <a:prstGeom prst="rect">
            <a:avLst/>
          </a:prstGeom>
          <a:noFill/>
          <a:ln w="9525"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IN" sz="1400" b="0" i="0" u="none" strike="noStrike" cap="none" spc="0" normalizeH="0" baseline="0">
              <a:ln>
                <a:noFill/>
              </a:ln>
              <a:solidFill>
                <a:srgbClr val="000000"/>
              </a:solidFill>
              <a:effectLst/>
              <a:uFillTx/>
              <a:latin typeface="+mj-lt"/>
              <a:ea typeface="+mj-ea"/>
              <a:cs typeface="+mj-cs"/>
              <a:sym typeface="Arial"/>
            </a:endParaRPr>
          </a:p>
        </p:txBody>
      </p:sp>
      <p:sp>
        <p:nvSpPr>
          <p:cNvPr id="11" name="TextBox 10">
            <a:extLst>
              <a:ext uri="{FF2B5EF4-FFF2-40B4-BE49-F238E27FC236}">
                <a16:creationId xmlns:a16="http://schemas.microsoft.com/office/drawing/2014/main" id="{219A8C09-FB22-CDF0-487D-1095073EDB51}"/>
              </a:ext>
            </a:extLst>
          </p:cNvPr>
          <p:cNvSpPr txBox="1"/>
          <p:nvPr/>
        </p:nvSpPr>
        <p:spPr>
          <a:xfrm>
            <a:off x="0" y="4627639"/>
            <a:ext cx="6473687" cy="5539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N" sz="1000"/>
              <a:t>Winata, G. I., Xie, L., Radhakrishnan, K., Wu, S., Jin, X., Cheng, P., Kulkarni, M., &amp; </a:t>
            </a:r>
            <a:r>
              <a:rPr lang="en-IN" sz="1000" err="1"/>
              <a:t>Preotiuc</a:t>
            </a:r>
            <a:r>
              <a:rPr lang="en-IN" sz="1000"/>
              <a:t>-Pietro, D. (2023). Overcoming catastrophic forgetting in massively multilingual continual learning. </a:t>
            </a:r>
            <a:r>
              <a:rPr lang="en-IN" sz="1000" i="1"/>
              <a:t>Findings of the Association for Computational Linguistics: ACL 2023</a:t>
            </a:r>
            <a:r>
              <a:rPr lang="en-IN" sz="1000"/>
              <a:t>,</a:t>
            </a:r>
          </a:p>
        </p:txBody>
      </p:sp>
      <p:sp>
        <p:nvSpPr>
          <p:cNvPr id="13" name="TextBox 12">
            <a:extLst>
              <a:ext uri="{FF2B5EF4-FFF2-40B4-BE49-F238E27FC236}">
                <a16:creationId xmlns:a16="http://schemas.microsoft.com/office/drawing/2014/main" id="{5C7C1FE4-E9A6-C959-9477-F55282B21AB5}"/>
              </a:ext>
            </a:extLst>
          </p:cNvPr>
          <p:cNvSpPr txBox="1"/>
          <p:nvPr/>
        </p:nvSpPr>
        <p:spPr>
          <a:xfrm>
            <a:off x="6522178" y="4843083"/>
            <a:ext cx="2286000"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N" sz="800"/>
              <a:t>multilingual natural language understanding data set, MASSIVE (FitzGerald et al., 2022)</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A4F8C-8B61-6F67-AF97-CF6E704C6638}"/>
            </a:ext>
          </a:extLst>
        </p:cNvPr>
        <p:cNvGrpSpPr/>
        <p:nvPr/>
      </p:nvGrpSpPr>
      <p:grpSpPr>
        <a:xfrm>
          <a:off x="0" y="0"/>
          <a:ext cx="0" cy="0"/>
          <a:chOff x="0" y="0"/>
          <a:chExt cx="0" cy="0"/>
        </a:xfrm>
      </p:grpSpPr>
      <p:sp>
        <p:nvSpPr>
          <p:cNvPr id="346" name="Google Shape;158;p29">
            <a:extLst>
              <a:ext uri="{FF2B5EF4-FFF2-40B4-BE49-F238E27FC236}">
                <a16:creationId xmlns:a16="http://schemas.microsoft.com/office/drawing/2014/main" id="{6F90F392-E040-1DB8-A226-8B4B63CB68C8}"/>
              </a:ext>
            </a:extLst>
          </p:cNvPr>
          <p:cNvSpPr txBox="1">
            <a:spLocks noGrp="1"/>
          </p:cNvSpPr>
          <p:nvPr>
            <p:ph type="title"/>
          </p:nvPr>
        </p:nvSpPr>
        <p:spPr>
          <a:xfrm>
            <a:off x="0" y="0"/>
            <a:ext cx="8520602" cy="572702"/>
          </a:xfrm>
          <a:prstGeom prst="rect">
            <a:avLst/>
          </a:prstGeom>
        </p:spPr>
        <p:txBody>
          <a:bodyPr/>
          <a:lstStyle>
            <a:lvl1pPr>
              <a:defRPr sz="2500"/>
            </a:lvl1pPr>
          </a:lstStyle>
          <a:p>
            <a:r>
              <a:rPr lang="en-IN" dirty="0"/>
              <a:t>Continual Fine tuning</a:t>
            </a:r>
            <a:endParaRPr dirty="0"/>
          </a:p>
        </p:txBody>
      </p:sp>
      <p:sp>
        <p:nvSpPr>
          <p:cNvPr id="347" name="Google Shape;159;p29">
            <a:extLst>
              <a:ext uri="{FF2B5EF4-FFF2-40B4-BE49-F238E27FC236}">
                <a16:creationId xmlns:a16="http://schemas.microsoft.com/office/drawing/2014/main" id="{759CBD64-52CE-94F2-3C44-3D351644E851}"/>
              </a:ext>
            </a:extLst>
          </p:cNvPr>
          <p:cNvSpPr txBox="1">
            <a:spLocks noGrp="1"/>
          </p:cNvSpPr>
          <p:nvPr>
            <p:ph type="body" idx="1"/>
          </p:nvPr>
        </p:nvSpPr>
        <p:spPr>
          <a:xfrm>
            <a:off x="234268" y="508337"/>
            <a:ext cx="8520602" cy="3626341"/>
          </a:xfrm>
          <a:prstGeom prst="rect">
            <a:avLst/>
          </a:prstGeom>
        </p:spPr>
        <p:txBody>
          <a:bodyPr>
            <a:normAutofit/>
          </a:bodyPr>
          <a:lstStyle/>
          <a:p>
            <a:pPr marL="0" indent="0">
              <a:lnSpc>
                <a:spcPct val="103500"/>
              </a:lnSpc>
              <a:spcBef>
                <a:spcPts val="1200"/>
              </a:spcBef>
              <a:buSzTx/>
              <a:buNone/>
            </a:pPr>
            <a:endParaRPr lang="en-US" sz="1400"/>
          </a:p>
          <a:p>
            <a:pPr marL="0" indent="0">
              <a:lnSpc>
                <a:spcPct val="103500"/>
              </a:lnSpc>
              <a:spcBef>
                <a:spcPts val="1200"/>
              </a:spcBef>
              <a:buSzTx/>
              <a:buNone/>
            </a:pPr>
            <a:r>
              <a:rPr lang="en-US" sz="1400"/>
              <a:t>Some works[1,2] introduce strategies for fine-tuning LLMs on a sequence of </a:t>
            </a:r>
            <a:r>
              <a:rPr lang="en-US" sz="1400" b="1"/>
              <a:t>downstream classification tasks</a:t>
            </a:r>
            <a:r>
              <a:rPr lang="en-US" sz="1400"/>
              <a:t>, such as freezing the LLM and old classifier’s parameters after warm-up (LLM and classifier are trained jointly on the </a:t>
            </a:r>
            <a:r>
              <a:rPr lang="en-US" sz="1400" i="1"/>
              <a:t>first</a:t>
            </a:r>
            <a:r>
              <a:rPr lang="en-US" sz="1400"/>
              <a:t> task for a short period), and allocating new classifier head for future tasks. </a:t>
            </a:r>
          </a:p>
          <a:p>
            <a:pPr marL="0" indent="0">
              <a:lnSpc>
                <a:spcPct val="103500"/>
              </a:lnSpc>
              <a:spcBef>
                <a:spcPts val="1200"/>
              </a:spcBef>
              <a:buSzTx/>
              <a:buNone/>
            </a:pPr>
            <a:endParaRPr lang="en-US" sz="1300"/>
          </a:p>
          <a:p>
            <a:pPr marL="0" indent="0">
              <a:lnSpc>
                <a:spcPct val="103500"/>
              </a:lnSpc>
              <a:spcBef>
                <a:spcPts val="1200"/>
              </a:spcBef>
              <a:buSzTx/>
              <a:buNone/>
            </a:pPr>
            <a:endParaRPr lang="en-US" sz="1400"/>
          </a:p>
          <a:p>
            <a:pPr marL="0" indent="0">
              <a:lnSpc>
                <a:spcPct val="103500"/>
              </a:lnSpc>
              <a:spcBef>
                <a:spcPts val="1200"/>
              </a:spcBef>
              <a:buSzTx/>
              <a:buNone/>
            </a:pPr>
            <a:endParaRPr lang="en-US" sz="1400"/>
          </a:p>
        </p:txBody>
      </p:sp>
      <p:sp>
        <p:nvSpPr>
          <p:cNvPr id="3" name="TextBox 2">
            <a:extLst>
              <a:ext uri="{FF2B5EF4-FFF2-40B4-BE49-F238E27FC236}">
                <a16:creationId xmlns:a16="http://schemas.microsoft.com/office/drawing/2014/main" id="{12AAD262-23CA-2D2F-9865-4835AA43A32D}"/>
              </a:ext>
            </a:extLst>
          </p:cNvPr>
          <p:cNvSpPr txBox="1"/>
          <p:nvPr/>
        </p:nvSpPr>
        <p:spPr>
          <a:xfrm>
            <a:off x="234268" y="4686899"/>
            <a:ext cx="9207906"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a:t>J. Zheng, S. Qiu, and Q. Ma. Learn or recall? revisiting incremental learning with pre-trained language models, 2023.</a:t>
            </a:r>
          </a:p>
          <a:p>
            <a:r>
              <a:rPr lang="en-US" sz="1000"/>
              <a:t>Zhang et. Al. Pythia: A suite for analyzing large language models across training and scaling, ICML 2023</a:t>
            </a:r>
          </a:p>
        </p:txBody>
      </p:sp>
      <p:pic>
        <p:nvPicPr>
          <p:cNvPr id="7" name="Picture 6">
            <a:extLst>
              <a:ext uri="{FF2B5EF4-FFF2-40B4-BE49-F238E27FC236}">
                <a16:creationId xmlns:a16="http://schemas.microsoft.com/office/drawing/2014/main" id="{07CD7A09-A152-66CF-2B41-48081EFF4B4F}"/>
              </a:ext>
            </a:extLst>
          </p:cNvPr>
          <p:cNvPicPr>
            <a:picLocks noChangeAspect="1"/>
          </p:cNvPicPr>
          <p:nvPr/>
        </p:nvPicPr>
        <p:blipFill>
          <a:blip r:embed="rId2"/>
          <a:stretch>
            <a:fillRect/>
          </a:stretch>
        </p:blipFill>
        <p:spPr>
          <a:xfrm>
            <a:off x="5923722" y="1873653"/>
            <a:ext cx="2376883" cy="2144301"/>
          </a:xfrm>
          <a:prstGeom prst="rect">
            <a:avLst/>
          </a:prstGeom>
        </p:spPr>
      </p:pic>
      <p:pic>
        <p:nvPicPr>
          <p:cNvPr id="9" name="Picture 8">
            <a:extLst>
              <a:ext uri="{FF2B5EF4-FFF2-40B4-BE49-F238E27FC236}">
                <a16:creationId xmlns:a16="http://schemas.microsoft.com/office/drawing/2014/main" id="{35C00741-71C1-EF15-F1B1-55CA225B8F66}"/>
              </a:ext>
            </a:extLst>
          </p:cNvPr>
          <p:cNvPicPr>
            <a:picLocks noChangeAspect="1"/>
          </p:cNvPicPr>
          <p:nvPr/>
        </p:nvPicPr>
        <p:blipFill>
          <a:blip r:embed="rId3"/>
          <a:stretch>
            <a:fillRect/>
          </a:stretch>
        </p:blipFill>
        <p:spPr>
          <a:xfrm>
            <a:off x="1389879" y="1740466"/>
            <a:ext cx="3660799" cy="1578211"/>
          </a:xfrm>
          <a:prstGeom prst="rect">
            <a:avLst/>
          </a:prstGeom>
        </p:spPr>
      </p:pic>
      <p:pic>
        <p:nvPicPr>
          <p:cNvPr id="11" name="Picture 10">
            <a:extLst>
              <a:ext uri="{FF2B5EF4-FFF2-40B4-BE49-F238E27FC236}">
                <a16:creationId xmlns:a16="http://schemas.microsoft.com/office/drawing/2014/main" id="{42D89BCC-1C9A-FBC2-62D8-120DAE160428}"/>
              </a:ext>
            </a:extLst>
          </p:cNvPr>
          <p:cNvPicPr>
            <a:picLocks noChangeAspect="1"/>
          </p:cNvPicPr>
          <p:nvPr/>
        </p:nvPicPr>
        <p:blipFill>
          <a:blip r:embed="rId4"/>
          <a:stretch>
            <a:fillRect/>
          </a:stretch>
        </p:blipFill>
        <p:spPr>
          <a:xfrm>
            <a:off x="1060174" y="3318677"/>
            <a:ext cx="4654564" cy="1398554"/>
          </a:xfrm>
          <a:prstGeom prst="rect">
            <a:avLst/>
          </a:prstGeom>
        </p:spPr>
      </p:pic>
    </p:spTree>
    <p:extLst>
      <p:ext uri="{BB962C8B-B14F-4D97-AF65-F5344CB8AC3E}">
        <p14:creationId xmlns:p14="http://schemas.microsoft.com/office/powerpoint/2010/main" val="428148385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47F55-3900-9601-879A-231BE9743450}"/>
            </a:ext>
          </a:extLst>
        </p:cNvPr>
        <p:cNvGrpSpPr/>
        <p:nvPr/>
      </p:nvGrpSpPr>
      <p:grpSpPr>
        <a:xfrm>
          <a:off x="0" y="0"/>
          <a:ext cx="0" cy="0"/>
          <a:chOff x="0" y="0"/>
          <a:chExt cx="0" cy="0"/>
        </a:xfrm>
      </p:grpSpPr>
      <p:sp>
        <p:nvSpPr>
          <p:cNvPr id="360" name="Google Shape;181;p32">
            <a:extLst>
              <a:ext uri="{FF2B5EF4-FFF2-40B4-BE49-F238E27FC236}">
                <a16:creationId xmlns:a16="http://schemas.microsoft.com/office/drawing/2014/main" id="{2CA183E2-208E-92C3-A900-798466FF10FD}"/>
              </a:ext>
            </a:extLst>
          </p:cNvPr>
          <p:cNvSpPr txBox="1">
            <a:spLocks noGrp="1"/>
          </p:cNvSpPr>
          <p:nvPr>
            <p:ph type="title"/>
          </p:nvPr>
        </p:nvSpPr>
        <p:spPr>
          <a:xfrm>
            <a:off x="0" y="0"/>
            <a:ext cx="8520602" cy="572702"/>
          </a:xfrm>
          <a:prstGeom prst="rect">
            <a:avLst/>
          </a:prstGeom>
        </p:spPr>
        <p:txBody>
          <a:bodyPr/>
          <a:lstStyle>
            <a:lvl1pPr>
              <a:defRPr sz="2500"/>
            </a:lvl1pPr>
          </a:lstStyle>
          <a:p>
            <a:r>
              <a:rPr dirty="0"/>
              <a:t>CFT</a:t>
            </a:r>
            <a:r>
              <a:rPr lang="en-IN" dirty="0"/>
              <a:t>- compositional Adapters</a:t>
            </a:r>
            <a:endParaRPr dirty="0"/>
          </a:p>
        </p:txBody>
      </p:sp>
      <p:sp>
        <p:nvSpPr>
          <p:cNvPr id="361" name="Google Shape;182;p32">
            <a:extLst>
              <a:ext uri="{FF2B5EF4-FFF2-40B4-BE49-F238E27FC236}">
                <a16:creationId xmlns:a16="http://schemas.microsoft.com/office/drawing/2014/main" id="{4E413174-2600-E6C3-A6E5-8D28132F7834}"/>
              </a:ext>
            </a:extLst>
          </p:cNvPr>
          <p:cNvSpPr txBox="1">
            <a:spLocks noGrp="1"/>
          </p:cNvSpPr>
          <p:nvPr>
            <p:ph type="body" idx="1"/>
          </p:nvPr>
        </p:nvSpPr>
        <p:spPr>
          <a:xfrm>
            <a:off x="159027" y="580032"/>
            <a:ext cx="4412973" cy="4356083"/>
          </a:xfrm>
          <a:prstGeom prst="rect">
            <a:avLst/>
          </a:prstGeom>
        </p:spPr>
        <p:txBody>
          <a:bodyPr>
            <a:normAutofit/>
          </a:bodyPr>
          <a:lstStyle/>
          <a:p>
            <a:pPr marL="0" indent="0">
              <a:lnSpc>
                <a:spcPct val="92000"/>
              </a:lnSpc>
              <a:buSzTx/>
              <a:buNone/>
              <a:defRPr sz="1200"/>
            </a:pPr>
            <a:r>
              <a:t>In [291], the authors propose a method for adaptively adding </a:t>
            </a:r>
            <a:r>
              <a:rPr b="1"/>
              <a:t>compositional </a:t>
            </a:r>
            <a:r>
              <a:rPr lang="en-IN" b="1"/>
              <a:t>modules (</a:t>
            </a:r>
            <a:r>
              <a:rPr b="1"/>
              <a:t>adapters</a:t>
            </a:r>
            <a:r>
              <a:rPr lang="en-IN" b="1"/>
              <a:t>)</a:t>
            </a:r>
            <a:r>
              <a:rPr b="1"/>
              <a:t> </a:t>
            </a:r>
            <a:r>
              <a:t>during continual sequence generation tasks. Before training on new domains, a decision stage determines which trained module can be reused</a:t>
            </a:r>
            <a:r>
              <a:rPr lang="en-IN"/>
              <a:t>.</a:t>
            </a:r>
          </a:p>
          <a:p>
            <a:pPr marL="0" indent="0">
              <a:lnSpc>
                <a:spcPct val="92000"/>
              </a:lnSpc>
              <a:buSzTx/>
              <a:buNone/>
              <a:defRPr sz="1200"/>
            </a:pPr>
            <a:endParaRPr lang="en-IN"/>
          </a:p>
          <a:p>
            <a:pPr marL="0" indent="0">
              <a:lnSpc>
                <a:spcPct val="92000"/>
              </a:lnSpc>
              <a:buSzTx/>
              <a:buNone/>
              <a:defRPr sz="1200"/>
            </a:pPr>
            <a:r>
              <a:rPr lang="en-IN" sz="1200" b="1"/>
              <a:t>Hidden state mixing: </a:t>
            </a:r>
            <a:r>
              <a:rPr lang="en-US" sz="1200"/>
              <a:t>For each transformer layer, the model evaluates all existing modules (from previous tasks) and a newly added module.</a:t>
            </a:r>
          </a:p>
          <a:p>
            <a:pPr marL="171450" indent="-171450">
              <a:lnSpc>
                <a:spcPct val="92000"/>
              </a:lnSpc>
              <a:buSzTx/>
              <a:buFont typeface="Arial" panose="020B0604020202020204" pitchFamily="34" charset="0"/>
              <a:buChar char="•"/>
              <a:defRPr sz="1200"/>
            </a:pPr>
            <a:r>
              <a:rPr lang="en-US" sz="1200"/>
              <a:t>Combines output of each module using a </a:t>
            </a:r>
            <a:r>
              <a:rPr lang="en-US" sz="1200" b="1"/>
              <a:t>weighted average </a:t>
            </a:r>
            <a:r>
              <a:rPr lang="en-US" sz="1200"/>
              <a:t>of their outputs</a:t>
            </a:r>
          </a:p>
          <a:p>
            <a:pPr marL="171450" indent="-171450">
              <a:lnSpc>
                <a:spcPct val="92000"/>
              </a:lnSpc>
              <a:buSzTx/>
              <a:buFont typeface="Arial" panose="020B0604020202020204" pitchFamily="34" charset="0"/>
              <a:buChar char="•"/>
              <a:defRPr sz="1200"/>
            </a:pPr>
            <a:r>
              <a:rPr lang="en-US" sz="1200"/>
              <a:t>Model learns weight coefficients and newly added module</a:t>
            </a:r>
          </a:p>
          <a:p>
            <a:pPr marL="171450" indent="-171450">
              <a:lnSpc>
                <a:spcPct val="92000"/>
              </a:lnSpc>
              <a:buSzTx/>
              <a:buFont typeface="Arial" panose="020B0604020202020204" pitchFamily="34" charset="0"/>
              <a:buChar char="•"/>
              <a:defRPr sz="1200"/>
            </a:pPr>
            <a:r>
              <a:rPr lang="en-US" sz="1200"/>
              <a:t>The module with the </a:t>
            </a:r>
            <a:r>
              <a:rPr lang="en-US" sz="1200" b="1"/>
              <a:t>highest learned weight</a:t>
            </a:r>
            <a:r>
              <a:rPr lang="en-US" sz="1200"/>
              <a:t> is considered the most useful and is selected for reuse.</a:t>
            </a:r>
          </a:p>
          <a:p>
            <a:pPr marL="0" indent="0">
              <a:lnSpc>
                <a:spcPct val="92000"/>
              </a:lnSpc>
              <a:buSzTx/>
              <a:buNone/>
              <a:defRPr sz="1200"/>
            </a:pPr>
            <a:endParaRPr lang="en-IN" b="1"/>
          </a:p>
          <a:p>
            <a:pPr marL="0" indent="0">
              <a:lnSpc>
                <a:spcPct val="92000"/>
              </a:lnSpc>
              <a:buSzTx/>
              <a:buNone/>
              <a:defRPr sz="1200"/>
            </a:pPr>
            <a:endParaRPr lang="en-IN"/>
          </a:p>
          <a:p>
            <a:pPr marL="0" indent="0">
              <a:lnSpc>
                <a:spcPct val="92000"/>
              </a:lnSpc>
              <a:buSzTx/>
              <a:buNone/>
              <a:defRPr sz="1200"/>
            </a:pPr>
            <a:endParaRPr lang="en-IN"/>
          </a:p>
          <a:p>
            <a:pPr marL="0" indent="0">
              <a:lnSpc>
                <a:spcPct val="92000"/>
              </a:lnSpc>
              <a:buSzTx/>
              <a:buNone/>
              <a:defRPr sz="1200"/>
            </a:pPr>
            <a:endParaRPr lang="en-IN"/>
          </a:p>
          <a:p>
            <a:pPr marL="0" indent="0">
              <a:lnSpc>
                <a:spcPct val="92000"/>
              </a:lnSpc>
              <a:buSzTx/>
              <a:buNone/>
              <a:defRPr sz="1200"/>
            </a:pPr>
            <a:endParaRPr lang="en-IN"/>
          </a:p>
          <a:p>
            <a:pPr marL="0" indent="0">
              <a:lnSpc>
                <a:spcPct val="92000"/>
              </a:lnSpc>
              <a:buSzTx/>
              <a:buNone/>
              <a:defRPr sz="1200"/>
            </a:pPr>
            <a:endParaRPr/>
          </a:p>
        </p:txBody>
      </p:sp>
      <p:sp>
        <p:nvSpPr>
          <p:cNvPr id="5" name="TextBox 4">
            <a:extLst>
              <a:ext uri="{FF2B5EF4-FFF2-40B4-BE49-F238E27FC236}">
                <a16:creationId xmlns:a16="http://schemas.microsoft.com/office/drawing/2014/main" id="{78C1B868-112A-729B-C326-74290926741A}"/>
              </a:ext>
            </a:extLst>
          </p:cNvPr>
          <p:cNvSpPr txBox="1"/>
          <p:nvPr/>
        </p:nvSpPr>
        <p:spPr>
          <a:xfrm>
            <a:off x="0" y="4881721"/>
            <a:ext cx="899160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N" sz="1000" err="1"/>
              <a:t>Y.Zhang,X.Wang,andD.Yang</a:t>
            </a:r>
            <a:r>
              <a:rPr lang="en-IN" sz="1000"/>
              <a:t>. Continual sequence generation with adaptive compositional modules. In S. Muresan, P. </a:t>
            </a:r>
            <a:r>
              <a:rPr lang="en-IN" sz="1000" err="1"/>
              <a:t>Nakov</a:t>
            </a:r>
            <a:r>
              <a:rPr lang="en-IN" sz="1000"/>
              <a:t>, and A. Villavicencio,, ACL 2022</a:t>
            </a:r>
          </a:p>
        </p:txBody>
      </p:sp>
      <p:pic>
        <p:nvPicPr>
          <p:cNvPr id="7" name="Picture 6">
            <a:extLst>
              <a:ext uri="{FF2B5EF4-FFF2-40B4-BE49-F238E27FC236}">
                <a16:creationId xmlns:a16="http://schemas.microsoft.com/office/drawing/2014/main" id="{2FE95681-920F-179A-5054-4E1A4F9C4C4F}"/>
              </a:ext>
            </a:extLst>
          </p:cNvPr>
          <p:cNvPicPr>
            <a:picLocks noChangeAspect="1"/>
          </p:cNvPicPr>
          <p:nvPr/>
        </p:nvPicPr>
        <p:blipFill>
          <a:blip r:embed="rId2"/>
          <a:stretch>
            <a:fillRect/>
          </a:stretch>
        </p:blipFill>
        <p:spPr>
          <a:xfrm>
            <a:off x="5376594" y="375075"/>
            <a:ext cx="2589985" cy="2382998"/>
          </a:xfrm>
          <a:prstGeom prst="rect">
            <a:avLst/>
          </a:prstGeom>
        </p:spPr>
      </p:pic>
      <p:pic>
        <p:nvPicPr>
          <p:cNvPr id="9" name="Picture 8">
            <a:extLst>
              <a:ext uri="{FF2B5EF4-FFF2-40B4-BE49-F238E27FC236}">
                <a16:creationId xmlns:a16="http://schemas.microsoft.com/office/drawing/2014/main" id="{A2CEF757-FBD2-EB34-AC15-258176628E90}"/>
              </a:ext>
            </a:extLst>
          </p:cNvPr>
          <p:cNvPicPr>
            <a:picLocks noChangeAspect="1"/>
          </p:cNvPicPr>
          <p:nvPr/>
        </p:nvPicPr>
        <p:blipFill>
          <a:blip r:embed="rId3"/>
          <a:stretch>
            <a:fillRect/>
          </a:stretch>
        </p:blipFill>
        <p:spPr>
          <a:xfrm>
            <a:off x="1260603" y="3089320"/>
            <a:ext cx="2656418" cy="1598714"/>
          </a:xfrm>
          <a:prstGeom prst="rect">
            <a:avLst/>
          </a:prstGeom>
        </p:spPr>
      </p:pic>
      <p:pic>
        <p:nvPicPr>
          <p:cNvPr id="13" name="Picture 12">
            <a:extLst>
              <a:ext uri="{FF2B5EF4-FFF2-40B4-BE49-F238E27FC236}">
                <a16:creationId xmlns:a16="http://schemas.microsoft.com/office/drawing/2014/main" id="{74F3FBD3-7AD3-9684-3A5F-00BFB84B7B5E}"/>
              </a:ext>
            </a:extLst>
          </p:cNvPr>
          <p:cNvPicPr>
            <a:picLocks noChangeAspect="1"/>
          </p:cNvPicPr>
          <p:nvPr/>
        </p:nvPicPr>
        <p:blipFill>
          <a:blip r:embed="rId4"/>
          <a:stretch>
            <a:fillRect/>
          </a:stretch>
        </p:blipFill>
        <p:spPr>
          <a:xfrm>
            <a:off x="5379245" y="3071424"/>
            <a:ext cx="2955130" cy="1829188"/>
          </a:xfrm>
          <a:prstGeom prst="rect">
            <a:avLst/>
          </a:prstGeom>
        </p:spPr>
      </p:pic>
    </p:spTree>
    <p:extLst>
      <p:ext uri="{BB962C8B-B14F-4D97-AF65-F5344CB8AC3E}">
        <p14:creationId xmlns:p14="http://schemas.microsoft.com/office/powerpoint/2010/main" val="54604696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Title 1"/>
          <p:cNvSpPr txBox="1">
            <a:spLocks noGrp="1"/>
          </p:cNvSpPr>
          <p:nvPr>
            <p:ph type="title"/>
          </p:nvPr>
        </p:nvSpPr>
        <p:spPr>
          <a:xfrm>
            <a:off x="0" y="1924"/>
            <a:ext cx="9117136" cy="572702"/>
          </a:xfrm>
          <a:prstGeom prst="rect">
            <a:avLst/>
          </a:prstGeom>
        </p:spPr>
        <p:txBody>
          <a:bodyPr/>
          <a:lstStyle/>
          <a:p>
            <a:pPr defTabSz="749808">
              <a:defRPr sz="2050"/>
            </a:pPr>
            <a:r>
              <a:rPr err="1"/>
              <a:t>GainLoRA</a:t>
            </a:r>
            <a:r>
              <a:t>: </a:t>
            </a:r>
            <a:r>
              <a:rPr>
                <a:solidFill>
                  <a:srgbClr val="808080"/>
                </a:solidFill>
              </a:rPr>
              <a:t>Gated Integration of Low-Rank Adaptation for Continual Learning</a:t>
            </a:r>
          </a:p>
        </p:txBody>
      </p:sp>
      <p:pic>
        <p:nvPicPr>
          <p:cNvPr id="338" name="Picture 8" descr="Picture 8"/>
          <p:cNvPicPr>
            <a:picLocks noChangeAspect="1"/>
          </p:cNvPicPr>
          <p:nvPr/>
        </p:nvPicPr>
        <p:blipFill>
          <a:blip r:embed="rId2"/>
          <a:stretch>
            <a:fillRect/>
          </a:stretch>
        </p:blipFill>
        <p:spPr>
          <a:xfrm>
            <a:off x="3214281" y="1888621"/>
            <a:ext cx="699566" cy="245148"/>
          </a:xfrm>
          <a:prstGeom prst="rect">
            <a:avLst/>
          </a:prstGeom>
          <a:ln w="12700">
            <a:miter lim="400000"/>
          </a:ln>
        </p:spPr>
      </p:pic>
      <p:pic>
        <p:nvPicPr>
          <p:cNvPr id="339" name="Picture 20" descr="Picture 20"/>
          <p:cNvPicPr>
            <a:picLocks noChangeAspect="1"/>
          </p:cNvPicPr>
          <p:nvPr/>
        </p:nvPicPr>
        <p:blipFill>
          <a:blip r:embed="rId3"/>
          <a:stretch>
            <a:fillRect/>
          </a:stretch>
        </p:blipFill>
        <p:spPr>
          <a:xfrm>
            <a:off x="508546" y="2055043"/>
            <a:ext cx="2325086" cy="402002"/>
          </a:xfrm>
          <a:prstGeom prst="rect">
            <a:avLst/>
          </a:prstGeom>
          <a:ln w="12700">
            <a:miter lim="400000"/>
          </a:ln>
        </p:spPr>
      </p:pic>
      <p:pic>
        <p:nvPicPr>
          <p:cNvPr id="341" name="Picture 31" descr="Picture 31"/>
          <p:cNvPicPr>
            <a:picLocks noChangeAspect="1"/>
          </p:cNvPicPr>
          <p:nvPr/>
        </p:nvPicPr>
        <p:blipFill>
          <a:blip r:embed="rId4"/>
          <a:stretch>
            <a:fillRect/>
          </a:stretch>
        </p:blipFill>
        <p:spPr>
          <a:xfrm>
            <a:off x="0" y="2803139"/>
            <a:ext cx="4447185" cy="1839760"/>
          </a:xfrm>
          <a:prstGeom prst="rect">
            <a:avLst/>
          </a:prstGeom>
          <a:ln w="12700">
            <a:miter lim="400000"/>
          </a:ln>
        </p:spPr>
      </p:pic>
      <p:pic>
        <p:nvPicPr>
          <p:cNvPr id="342" name="Picture 35" descr="Picture 35"/>
          <p:cNvPicPr>
            <a:picLocks noChangeAspect="1"/>
          </p:cNvPicPr>
          <p:nvPr/>
        </p:nvPicPr>
        <p:blipFill>
          <a:blip r:embed="rId5"/>
          <a:stretch>
            <a:fillRect/>
          </a:stretch>
        </p:blipFill>
        <p:spPr>
          <a:xfrm>
            <a:off x="3233843" y="2140553"/>
            <a:ext cx="1324724" cy="226308"/>
          </a:xfrm>
          <a:prstGeom prst="rect">
            <a:avLst/>
          </a:prstGeom>
          <a:ln w="12700">
            <a:miter lim="400000"/>
          </a:ln>
        </p:spPr>
      </p:pic>
      <p:pic>
        <p:nvPicPr>
          <p:cNvPr id="343" name="Picture 37" descr="Picture 37"/>
          <p:cNvPicPr>
            <a:picLocks noChangeAspect="1"/>
          </p:cNvPicPr>
          <p:nvPr/>
        </p:nvPicPr>
        <p:blipFill>
          <a:blip r:embed="rId6"/>
          <a:stretch>
            <a:fillRect/>
          </a:stretch>
        </p:blipFill>
        <p:spPr>
          <a:xfrm>
            <a:off x="3214281" y="2389704"/>
            <a:ext cx="894189" cy="204229"/>
          </a:xfrm>
          <a:prstGeom prst="rect">
            <a:avLst/>
          </a:prstGeom>
          <a:ln w="12700">
            <a:miter lim="400000"/>
          </a:ln>
        </p:spPr>
      </p:pic>
      <p:sp>
        <p:nvSpPr>
          <p:cNvPr id="344" name="TextBox 38"/>
          <p:cNvSpPr txBox="1"/>
          <p:nvPr/>
        </p:nvSpPr>
        <p:spPr>
          <a:xfrm>
            <a:off x="6167588" y="1939352"/>
            <a:ext cx="2267834" cy="600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1200" b="1"/>
            </a:pPr>
            <a:r>
              <a:rPr lang="en-US" sz="1100"/>
              <a:t>Impose orthogonality constraints to guide </a:t>
            </a:r>
            <a:r>
              <a:rPr lang="en-US" sz="1100" err="1"/>
              <a:t>g</a:t>
            </a:r>
            <a:r>
              <a:rPr lang="en-US" sz="1050" baseline="-25000" err="1"/>
              <a:t>t</a:t>
            </a:r>
            <a:r>
              <a:rPr lang="en-US" sz="1100"/>
              <a:t>(x) close to 0 for any x from the old tasks</a:t>
            </a:r>
            <a:endParaRPr sz="1100"/>
          </a:p>
        </p:txBody>
      </p:sp>
      <p:sp>
        <p:nvSpPr>
          <p:cNvPr id="3" name="TextBox 2">
            <a:extLst>
              <a:ext uri="{FF2B5EF4-FFF2-40B4-BE49-F238E27FC236}">
                <a16:creationId xmlns:a16="http://schemas.microsoft.com/office/drawing/2014/main" id="{4ACF61A9-02E3-D657-C034-34A929AA2111}"/>
              </a:ext>
            </a:extLst>
          </p:cNvPr>
          <p:cNvSpPr txBox="1"/>
          <p:nvPr/>
        </p:nvSpPr>
        <p:spPr>
          <a:xfrm>
            <a:off x="76200" y="4898827"/>
            <a:ext cx="899160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a:t>Liang, Yan-Shuo, and Wu-Jun Li. </a:t>
            </a:r>
            <a:r>
              <a:rPr lang="en-US" sz="1000" i="1"/>
              <a:t>Gated Integration of Low-Rank Adaptation for Continual Learning of Language Models (</a:t>
            </a:r>
            <a:r>
              <a:rPr lang="en-US" sz="1000" i="1" err="1"/>
              <a:t>GainLoRA</a:t>
            </a:r>
            <a:r>
              <a:rPr lang="en-US" sz="1000" i="1"/>
              <a:t>) </a:t>
            </a:r>
            <a:r>
              <a:rPr lang="en-US" sz="1000" i="1" err="1"/>
              <a:t>NeurIPS</a:t>
            </a:r>
            <a:r>
              <a:rPr lang="en-US" sz="1000" i="1"/>
              <a:t> 2025</a:t>
            </a:r>
            <a:endParaRPr lang="en-IN" sz="1000"/>
          </a:p>
        </p:txBody>
      </p:sp>
      <p:sp>
        <p:nvSpPr>
          <p:cNvPr id="8" name="Google Shape;182;p32">
            <a:extLst>
              <a:ext uri="{FF2B5EF4-FFF2-40B4-BE49-F238E27FC236}">
                <a16:creationId xmlns:a16="http://schemas.microsoft.com/office/drawing/2014/main" id="{FAECC199-E0CE-A090-8343-278B838AB17A}"/>
              </a:ext>
            </a:extLst>
          </p:cNvPr>
          <p:cNvSpPr txBox="1">
            <a:spLocks noGrp="1"/>
          </p:cNvSpPr>
          <p:nvPr>
            <p:ph type="body" idx="1"/>
          </p:nvPr>
        </p:nvSpPr>
        <p:spPr>
          <a:xfrm>
            <a:off x="198783" y="566638"/>
            <a:ext cx="8680445" cy="2103676"/>
          </a:xfrm>
          <a:prstGeom prst="rect">
            <a:avLst/>
          </a:prstGeom>
        </p:spPr>
        <p:txBody>
          <a:bodyPr>
            <a:normAutofit/>
          </a:bodyPr>
          <a:lstStyle/>
          <a:p>
            <a:pPr marL="171450" indent="-171450">
              <a:lnSpc>
                <a:spcPct val="92000"/>
              </a:lnSpc>
              <a:buSzTx/>
              <a:defRPr sz="1200"/>
            </a:pPr>
            <a:r>
              <a:rPr lang="en-US"/>
              <a:t>In several practical situations, actual task ID is not known.  </a:t>
            </a:r>
          </a:p>
          <a:p>
            <a:pPr marL="171450" indent="-171450">
              <a:lnSpc>
                <a:spcPct val="92000"/>
              </a:lnSpc>
              <a:buSzTx/>
              <a:defRPr sz="1200"/>
            </a:pPr>
            <a:r>
              <a:rPr lang="en-US"/>
              <a:t>Existing solutions simply add all the separate </a:t>
            </a:r>
            <a:r>
              <a:rPr lang="en-US" err="1"/>
              <a:t>LoRA</a:t>
            </a:r>
            <a:r>
              <a:rPr lang="en-US"/>
              <a:t> branches together to form the final output (Model Merging). To address the issue of uncontrolled interference caused by simple branch addition, </a:t>
            </a:r>
            <a:r>
              <a:rPr lang="en-US" err="1"/>
              <a:t>GainLoRA</a:t>
            </a:r>
            <a:r>
              <a:rPr lang="en-US"/>
              <a:t> - introduces gating modules to integrate the new and old </a:t>
            </a:r>
            <a:r>
              <a:rPr lang="en-US" err="1"/>
              <a:t>LoRA</a:t>
            </a:r>
            <a:r>
              <a:rPr lang="en-US"/>
              <a:t> branches.</a:t>
            </a:r>
            <a:br>
              <a:rPr lang="en-US"/>
            </a:br>
            <a:br>
              <a:rPr lang="en-US"/>
            </a:br>
            <a:r>
              <a:rPr lang="en-US"/>
              <a:t>Core Innovation: Task-wise Gating Introduces independent gating modules for each task. Each gate outputs a learned integration coefficient  that determines the influence of the </a:t>
            </a:r>
            <a:r>
              <a:rPr lang="en-US" err="1"/>
              <a:t>i-th</a:t>
            </a:r>
            <a:r>
              <a:rPr lang="en-US"/>
              <a:t> </a:t>
            </a:r>
            <a:r>
              <a:rPr lang="en-US" err="1"/>
              <a:t>LoRA</a:t>
            </a:r>
            <a:r>
              <a:rPr lang="en-US"/>
              <a:t> branch</a:t>
            </a:r>
            <a:endParaRPr lang="en-US">
              <a:solidFill>
                <a:srgbClr val="FF0000"/>
              </a:solidFill>
            </a:endParaRPr>
          </a:p>
        </p:txBody>
      </p:sp>
      <p:pic>
        <p:nvPicPr>
          <p:cNvPr id="10" name="Picture 9">
            <a:extLst>
              <a:ext uri="{FF2B5EF4-FFF2-40B4-BE49-F238E27FC236}">
                <a16:creationId xmlns:a16="http://schemas.microsoft.com/office/drawing/2014/main" id="{5546D0DE-4E5F-F584-F5EE-4D856D87379E}"/>
              </a:ext>
            </a:extLst>
          </p:cNvPr>
          <p:cNvPicPr>
            <a:picLocks noChangeAspect="1"/>
          </p:cNvPicPr>
          <p:nvPr/>
        </p:nvPicPr>
        <p:blipFill>
          <a:blip r:embed="rId7"/>
          <a:srcRect t="10954" r="3629" b="10859"/>
          <a:stretch>
            <a:fillRect/>
          </a:stretch>
        </p:blipFill>
        <p:spPr>
          <a:xfrm>
            <a:off x="4736528" y="2112007"/>
            <a:ext cx="987254" cy="254854"/>
          </a:xfrm>
          <a:prstGeom prst="rect">
            <a:avLst/>
          </a:prstGeom>
        </p:spPr>
      </p:pic>
      <p:sp>
        <p:nvSpPr>
          <p:cNvPr id="12" name="TextBox 11">
            <a:extLst>
              <a:ext uri="{FF2B5EF4-FFF2-40B4-BE49-F238E27FC236}">
                <a16:creationId xmlns:a16="http://schemas.microsoft.com/office/drawing/2014/main" id="{F4D2D718-AE73-92F4-881F-9082A9370BC9}"/>
              </a:ext>
            </a:extLst>
          </p:cNvPr>
          <p:cNvSpPr txBox="1"/>
          <p:nvPr/>
        </p:nvSpPr>
        <p:spPr>
          <a:xfrm>
            <a:off x="4648649" y="2803139"/>
            <a:ext cx="446848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N" sz="900"/>
              <a:t>Performance evaluation of </a:t>
            </a:r>
            <a:r>
              <a:rPr lang="en-IN" sz="900" err="1"/>
              <a:t>SuperNI</a:t>
            </a:r>
            <a:r>
              <a:rPr lang="en-IN" sz="900"/>
              <a:t> benchmark - dialogue generation, information extraction, question answering, summarization, and sentiment analysis</a:t>
            </a:r>
          </a:p>
        </p:txBody>
      </p:sp>
      <p:pic>
        <p:nvPicPr>
          <p:cNvPr id="13" name="Picture 12" descr="A close-up of a graph&#10;&#10;AI-generated content may be incorrect.">
            <a:extLst>
              <a:ext uri="{FF2B5EF4-FFF2-40B4-BE49-F238E27FC236}">
                <a16:creationId xmlns:a16="http://schemas.microsoft.com/office/drawing/2014/main" id="{894084AF-809B-7752-5C60-5C596CB572B7}"/>
              </a:ext>
            </a:extLst>
          </p:cNvPr>
          <p:cNvPicPr>
            <a:picLocks noChangeAspect="1"/>
          </p:cNvPicPr>
          <p:nvPr/>
        </p:nvPicPr>
        <p:blipFill>
          <a:blip r:embed="rId8"/>
          <a:stretch>
            <a:fillRect/>
          </a:stretch>
        </p:blipFill>
        <p:spPr>
          <a:xfrm>
            <a:off x="4487427" y="3194430"/>
            <a:ext cx="4468487" cy="1241023"/>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Title 1"/>
          <p:cNvSpPr txBox="1">
            <a:spLocks noGrp="1"/>
          </p:cNvSpPr>
          <p:nvPr>
            <p:ph type="title"/>
          </p:nvPr>
        </p:nvSpPr>
        <p:spPr>
          <a:xfrm>
            <a:off x="0" y="-14869"/>
            <a:ext cx="9144000" cy="572702"/>
          </a:xfrm>
          <a:prstGeom prst="rect">
            <a:avLst/>
          </a:prstGeom>
        </p:spPr>
        <p:txBody>
          <a:bodyPr>
            <a:normAutofit fontScale="90000"/>
          </a:bodyPr>
          <a:lstStyle/>
          <a:p>
            <a:pPr defTabSz="804672">
              <a:defRPr sz="2200"/>
            </a:pPr>
            <a:r>
              <a:t>Continual Instruction Tuning: </a:t>
            </a:r>
            <a:r>
              <a:rPr>
                <a:solidFill>
                  <a:srgbClr val="808080"/>
                </a:solidFill>
              </a:rPr>
              <a:t>Learning from Evolving Instruction Streams</a:t>
            </a:r>
          </a:p>
        </p:txBody>
      </p:sp>
      <p:sp>
        <p:nvSpPr>
          <p:cNvPr id="365" name="Text Placeholder 2"/>
          <p:cNvSpPr txBox="1">
            <a:spLocks noGrp="1"/>
          </p:cNvSpPr>
          <p:nvPr>
            <p:ph type="body" sz="quarter" idx="1"/>
          </p:nvPr>
        </p:nvSpPr>
        <p:spPr>
          <a:xfrm>
            <a:off x="58939" y="372894"/>
            <a:ext cx="3063402" cy="2585896"/>
          </a:xfrm>
          <a:prstGeom prst="rect">
            <a:avLst/>
          </a:prstGeom>
        </p:spPr>
        <p:txBody>
          <a:bodyPr/>
          <a:lstStyle/>
          <a:p>
            <a:pPr marL="0" indent="114300" algn="ctr">
              <a:buSzTx/>
              <a:buNone/>
              <a:defRPr sz="1400" b="1"/>
            </a:pPr>
            <a:r>
              <a:t>What is CIT?</a:t>
            </a:r>
          </a:p>
          <a:p>
            <a:pPr marL="0" indent="114300">
              <a:buSzTx/>
              <a:buNone/>
            </a:pPr>
            <a:endParaRPr/>
          </a:p>
          <a:p>
            <a:pPr marL="0" indent="114300">
              <a:buSzTx/>
              <a:buNone/>
            </a:pPr>
            <a:endParaRPr/>
          </a:p>
          <a:p>
            <a:pPr marL="0" indent="114300">
              <a:buSzTx/>
              <a:buNone/>
              <a:defRPr sz="1100"/>
            </a:pPr>
            <a:br>
              <a:rPr/>
            </a:br>
            <a:r>
              <a:t>When Instruction datasets arrive as a stream. Requires learning new instructions without forgetting the previous ones.</a:t>
            </a:r>
            <a:br>
              <a:rPr/>
            </a:br>
            <a:endParaRPr b="1"/>
          </a:p>
        </p:txBody>
      </p:sp>
      <p:pic>
        <p:nvPicPr>
          <p:cNvPr id="366" name="Picture 6" descr="Picture 6"/>
          <p:cNvPicPr>
            <a:picLocks noChangeAspect="1"/>
          </p:cNvPicPr>
          <p:nvPr/>
        </p:nvPicPr>
        <p:blipFill>
          <a:blip r:embed="rId2"/>
          <a:stretch>
            <a:fillRect/>
          </a:stretch>
        </p:blipFill>
        <p:spPr>
          <a:xfrm>
            <a:off x="146170" y="842672"/>
            <a:ext cx="2582163" cy="414934"/>
          </a:xfrm>
          <a:prstGeom prst="rect">
            <a:avLst/>
          </a:prstGeom>
          <a:ln w="12700">
            <a:miter lim="400000"/>
          </a:ln>
        </p:spPr>
      </p:pic>
      <p:sp>
        <p:nvSpPr>
          <p:cNvPr id="367" name="TextBox 7"/>
          <p:cNvSpPr txBox="1"/>
          <p:nvPr/>
        </p:nvSpPr>
        <p:spPr>
          <a:xfrm>
            <a:off x="540089" y="1257604"/>
            <a:ext cx="1350785" cy="22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000"/>
            </a:lvl1pPr>
          </a:lstStyle>
          <a:p>
            <a:r>
              <a:t>Instruction Stream</a:t>
            </a:r>
          </a:p>
        </p:txBody>
      </p:sp>
      <p:sp>
        <p:nvSpPr>
          <p:cNvPr id="368" name="TextBox 9"/>
          <p:cNvSpPr txBox="1"/>
          <p:nvPr/>
        </p:nvSpPr>
        <p:spPr>
          <a:xfrm>
            <a:off x="2069546" y="1257604"/>
            <a:ext cx="700300" cy="366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1000"/>
            </a:lvl1pPr>
          </a:lstStyle>
          <a:p>
            <a:r>
              <a:t>LLM Model</a:t>
            </a:r>
          </a:p>
        </p:txBody>
      </p:sp>
      <p:sp>
        <p:nvSpPr>
          <p:cNvPr id="369" name="Text Placeholder 2"/>
          <p:cNvSpPr txBox="1"/>
          <p:nvPr/>
        </p:nvSpPr>
        <p:spPr>
          <a:xfrm>
            <a:off x="-75524" y="2132860"/>
            <a:ext cx="3063402" cy="1651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fontScale="85000" lnSpcReduction="10000"/>
          </a:bodyPr>
          <a:lstStyle/>
          <a:p>
            <a:pPr indent="108585" algn="ctr" defTabSz="868680">
              <a:lnSpc>
                <a:spcPct val="115000"/>
              </a:lnSpc>
              <a:defRPr sz="1330" b="1">
                <a:solidFill>
                  <a:schemeClr val="accent2">
                    <a:lumOff val="21764"/>
                  </a:schemeClr>
                </a:solidFill>
              </a:defRPr>
            </a:pPr>
            <a:r>
              <a:t>Why CIT is </a:t>
            </a:r>
            <a:r>
              <a:rPr lang="en-US"/>
              <a:t>Unique?</a:t>
            </a:r>
            <a:endParaRPr lang="en-US" sz="1710"/>
          </a:p>
          <a:p>
            <a:pPr marL="434340" indent="-325754" defTabSz="868680">
              <a:lnSpc>
                <a:spcPct val="115000"/>
              </a:lnSpc>
              <a:buClr>
                <a:schemeClr val="accent2">
                  <a:lumOff val="21764"/>
                </a:schemeClr>
              </a:buClr>
              <a:buSzPts val="1000"/>
              <a:buFont typeface="Arial"/>
              <a:buChar char="●"/>
              <a:defRPr sz="1045">
                <a:solidFill>
                  <a:schemeClr val="accent2">
                    <a:lumOff val="21764"/>
                  </a:schemeClr>
                </a:solidFill>
              </a:defRPr>
            </a:pPr>
            <a:r>
              <a:rPr lang="en-US" sz="1200"/>
              <a:t>Instruction data is </a:t>
            </a:r>
            <a:r>
              <a:rPr lang="en-US" sz="1200" i="1"/>
              <a:t>sequential and heterogeneous. (</a:t>
            </a:r>
            <a:r>
              <a:rPr lang="en-US" sz="1200"/>
              <a:t>new tasks, formats, and reasoning patterns.)</a:t>
            </a:r>
          </a:p>
          <a:p>
            <a:pPr marL="434340" indent="-325754" defTabSz="868680">
              <a:lnSpc>
                <a:spcPct val="115000"/>
              </a:lnSpc>
              <a:buClr>
                <a:schemeClr val="accent2">
                  <a:lumOff val="21764"/>
                </a:schemeClr>
              </a:buClr>
              <a:buSzPts val="1000"/>
              <a:buFont typeface="Arial"/>
              <a:buChar char="●"/>
              <a:defRPr sz="1045">
                <a:solidFill>
                  <a:schemeClr val="accent2">
                    <a:lumOff val="21764"/>
                  </a:schemeClr>
                </a:solidFill>
              </a:defRPr>
            </a:pPr>
            <a:r>
              <a:rPr sz="1200"/>
              <a:t>Forgetting manifests as reduced instruction-following ability ("half-listening" effect).</a:t>
            </a:r>
            <a:endParaRPr lang="en-IN" sz="1200"/>
          </a:p>
          <a:p>
            <a:pPr marL="434340" indent="-325754" defTabSz="868680">
              <a:lnSpc>
                <a:spcPct val="115000"/>
              </a:lnSpc>
              <a:buClr>
                <a:schemeClr val="accent2">
                  <a:lumOff val="21764"/>
                </a:schemeClr>
              </a:buClr>
              <a:buSzPts val="1000"/>
              <a:buFont typeface="Arial"/>
              <a:buChar char="●"/>
              <a:defRPr sz="1045">
                <a:solidFill>
                  <a:schemeClr val="accent2">
                    <a:lumOff val="21764"/>
                  </a:schemeClr>
                </a:solidFill>
              </a:defRPr>
            </a:pPr>
            <a:r>
              <a:rPr lang="en-US" sz="1200"/>
              <a:t>rich natural language instructions enable knowledge transfer and reduce forgetting,</a:t>
            </a:r>
            <a:endParaRPr sz="1200"/>
          </a:p>
        </p:txBody>
      </p:sp>
      <p:sp>
        <p:nvSpPr>
          <p:cNvPr id="370" name="Text Placeholder 2"/>
          <p:cNvSpPr txBox="1"/>
          <p:nvPr/>
        </p:nvSpPr>
        <p:spPr>
          <a:xfrm>
            <a:off x="2815564" y="259268"/>
            <a:ext cx="6269497" cy="33686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lvl1pPr indent="114300" algn="ctr">
              <a:lnSpc>
                <a:spcPct val="115000"/>
              </a:lnSpc>
              <a:defRPr b="1">
                <a:solidFill>
                  <a:schemeClr val="accent2">
                    <a:lumOff val="21764"/>
                  </a:schemeClr>
                </a:solidFill>
              </a:defRPr>
            </a:lvl1pPr>
          </a:lstStyle>
          <a:p>
            <a:r>
              <a:t>Key Techniques Used in CIT</a:t>
            </a:r>
            <a:endParaRPr sz="1800"/>
          </a:p>
        </p:txBody>
      </p:sp>
      <p:sp>
        <p:nvSpPr>
          <p:cNvPr id="371" name="TextBox 12"/>
          <p:cNvSpPr txBox="1"/>
          <p:nvPr/>
        </p:nvSpPr>
        <p:spPr>
          <a:xfrm>
            <a:off x="3017347" y="665120"/>
            <a:ext cx="1868310" cy="3046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200"/>
            </a:pPr>
            <a:endParaRPr/>
          </a:p>
          <a:p>
            <a:pPr algn="ctr">
              <a:defRPr sz="1200"/>
            </a:pPr>
            <a:endParaRPr/>
          </a:p>
          <a:p>
            <a:pPr algn="ctr">
              <a:defRPr sz="1200"/>
            </a:pPr>
            <a:endParaRPr/>
          </a:p>
          <a:p>
            <a:pPr algn="ctr">
              <a:defRPr sz="1200"/>
            </a:pPr>
            <a:endParaRPr/>
          </a:p>
          <a:p>
            <a:pPr algn="ctr">
              <a:defRPr sz="1200"/>
            </a:pPr>
            <a:r>
              <a:t>Replay Based Methods</a:t>
            </a:r>
            <a:endParaRPr sz="1100" b="1"/>
          </a:p>
          <a:p>
            <a:pPr marL="171450" indent="-171450">
              <a:buClr>
                <a:srgbClr val="000000"/>
              </a:buClr>
              <a:buSzPct val="100000"/>
              <a:buFont typeface="Arial"/>
              <a:buChar char="•"/>
              <a:defRPr sz="1100" b="1"/>
            </a:pPr>
            <a:endParaRPr sz="1100" b="1"/>
          </a:p>
          <a:p>
            <a:pPr marL="171450" indent="-171450">
              <a:buClr>
                <a:srgbClr val="000000"/>
              </a:buClr>
              <a:buSzPct val="100000"/>
              <a:buFont typeface="Arial"/>
              <a:buChar char="•"/>
              <a:defRPr sz="1100" b="1"/>
            </a:pPr>
            <a:r>
              <a:t>KPIG Replay</a:t>
            </a:r>
            <a:r>
              <a:rPr lang="en-IN"/>
              <a:t>[80]</a:t>
            </a:r>
            <a:r>
              <a:t>: </a:t>
            </a:r>
            <a:r>
              <a:rPr b="0"/>
              <a:t>Uses Key Part Information Gain for dynamic replay selection, reducing “half listening”.</a:t>
            </a:r>
            <a:br>
              <a:rPr b="0"/>
            </a:br>
            <a:endParaRPr b="0"/>
          </a:p>
          <a:p>
            <a:pPr marL="171450" indent="-171450">
              <a:buClr>
                <a:srgbClr val="000000"/>
              </a:buClr>
              <a:buSzPct val="100000"/>
              <a:buFont typeface="Arial"/>
              <a:buChar char="•"/>
              <a:defRPr sz="1100" b="1"/>
            </a:pPr>
            <a:r>
              <a:t>SSR</a:t>
            </a:r>
            <a:r>
              <a:rPr lang="en-IN"/>
              <a:t>[89]</a:t>
            </a:r>
            <a:r>
              <a:rPr b="0"/>
              <a:t>: Uses LLM to generate synthetic replay data, lowering compute cost while preserving skills.</a:t>
            </a:r>
          </a:p>
        </p:txBody>
      </p:sp>
      <p:sp>
        <p:nvSpPr>
          <p:cNvPr id="372" name="TextBox 13"/>
          <p:cNvSpPr txBox="1"/>
          <p:nvPr/>
        </p:nvSpPr>
        <p:spPr>
          <a:xfrm>
            <a:off x="5121283" y="671267"/>
            <a:ext cx="1868310" cy="32316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200"/>
            </a:pPr>
            <a:endParaRPr/>
          </a:p>
          <a:p>
            <a:pPr algn="ctr">
              <a:defRPr sz="1200"/>
            </a:pPr>
            <a:endParaRPr/>
          </a:p>
          <a:p>
            <a:pPr algn="ctr">
              <a:defRPr sz="1200"/>
            </a:pPr>
            <a:endParaRPr/>
          </a:p>
          <a:p>
            <a:pPr algn="ctr">
              <a:defRPr sz="1200"/>
            </a:pPr>
            <a:endParaRPr/>
          </a:p>
          <a:p>
            <a:pPr algn="ctr">
              <a:defRPr sz="1200"/>
            </a:pPr>
            <a:r>
              <a:t>Regularization + Replay Hybrids</a:t>
            </a:r>
          </a:p>
          <a:p>
            <a:pPr>
              <a:defRPr sz="1100" b="1"/>
            </a:pPr>
            <a:endParaRPr/>
          </a:p>
          <a:p>
            <a:pPr marL="171450" indent="-171450">
              <a:buClr>
                <a:srgbClr val="000000"/>
              </a:buClr>
              <a:buSzPct val="100000"/>
              <a:buFont typeface="Arial"/>
              <a:buChar char="•"/>
              <a:defRPr sz="1100" b="1"/>
            </a:pPr>
            <a:endParaRPr/>
          </a:p>
          <a:p>
            <a:pPr marL="171450" indent="-171450">
              <a:buClr>
                <a:srgbClr val="000000"/>
              </a:buClr>
              <a:buSzPct val="100000"/>
              <a:buFont typeface="Arial"/>
              <a:buChar char="•"/>
              <a:defRPr sz="1100" b="1"/>
            </a:pPr>
            <a:r>
              <a:rPr err="1"/>
              <a:t>DynaInst</a:t>
            </a:r>
            <a:r>
              <a:rPr lang="en-IN"/>
              <a:t>[165]</a:t>
            </a:r>
            <a:r>
              <a:rPr b="0"/>
              <a:t>: Selective replay + parameter regularization for stable learning.</a:t>
            </a:r>
            <a:br>
              <a:rPr b="0"/>
            </a:br>
            <a:endParaRPr b="0"/>
          </a:p>
          <a:p>
            <a:pPr marL="171450" indent="-171450">
              <a:buClr>
                <a:srgbClr val="000000"/>
              </a:buClr>
              <a:buSzPct val="100000"/>
              <a:buFont typeface="Arial"/>
              <a:buChar char="•"/>
              <a:defRPr sz="1100" b="1"/>
            </a:pPr>
            <a:r>
              <a:rPr err="1"/>
              <a:t>InstructionSpeak</a:t>
            </a:r>
            <a:r>
              <a:rPr lang="en-IN"/>
              <a:t>[279]</a:t>
            </a:r>
            <a:r>
              <a:rPr b="0"/>
              <a:t>: Adds negative training &amp; replay instructions for improved </a:t>
            </a:r>
            <a:r>
              <a:rPr b="0" err="1"/>
              <a:t>fwd</a:t>
            </a:r>
            <a:r>
              <a:rPr b="0"/>
              <a:t>/</a:t>
            </a:r>
            <a:r>
              <a:rPr b="0" err="1"/>
              <a:t>bwd</a:t>
            </a:r>
            <a:r>
              <a:rPr b="0"/>
              <a:t> transfer.</a:t>
            </a:r>
          </a:p>
        </p:txBody>
      </p:sp>
      <p:sp>
        <p:nvSpPr>
          <p:cNvPr id="373" name="TextBox 14"/>
          <p:cNvSpPr txBox="1"/>
          <p:nvPr/>
        </p:nvSpPr>
        <p:spPr>
          <a:xfrm>
            <a:off x="7243124" y="671266"/>
            <a:ext cx="1868310" cy="3600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200"/>
            </a:pPr>
            <a:endParaRPr/>
          </a:p>
          <a:p>
            <a:pPr>
              <a:defRPr sz="1200"/>
            </a:pPr>
            <a:endParaRPr/>
          </a:p>
          <a:p>
            <a:pPr>
              <a:defRPr sz="1200"/>
            </a:pPr>
            <a:endParaRPr/>
          </a:p>
          <a:p>
            <a:pPr>
              <a:defRPr sz="1200"/>
            </a:pPr>
            <a:endParaRPr/>
          </a:p>
          <a:p>
            <a:pPr>
              <a:defRPr sz="1200"/>
            </a:pPr>
            <a:r>
              <a:t>PEFT-Based Approaches</a:t>
            </a:r>
            <a:endParaRPr b="1"/>
          </a:p>
          <a:p>
            <a:pPr marL="171450" indent="-171450">
              <a:buClr>
                <a:srgbClr val="000000"/>
              </a:buClr>
              <a:buSzPct val="100000"/>
              <a:buFont typeface="Arial"/>
              <a:buChar char="•"/>
              <a:defRPr sz="1200" b="1"/>
            </a:pPr>
            <a:endParaRPr b="1"/>
          </a:p>
          <a:p>
            <a:pPr marL="171450" indent="-171450">
              <a:buClr>
                <a:srgbClr val="000000"/>
              </a:buClr>
              <a:buSzPct val="100000"/>
              <a:buFont typeface="Arial"/>
              <a:buChar char="•"/>
              <a:defRPr sz="1200" b="1"/>
            </a:pPr>
            <a:r>
              <a:t>O-</a:t>
            </a:r>
            <a:r>
              <a:rPr err="1"/>
              <a:t>LoRA</a:t>
            </a:r>
            <a:r>
              <a:rPr lang="en-IN"/>
              <a:t>[240]</a:t>
            </a:r>
            <a:r>
              <a:rPr b="0"/>
              <a:t>: Learns new instructions in orthogonal subspace, preserving older </a:t>
            </a:r>
            <a:r>
              <a:rPr b="0" err="1"/>
              <a:t>LoRA</a:t>
            </a:r>
            <a:r>
              <a:rPr b="0"/>
              <a:t> weights; minimizes interference.</a:t>
            </a:r>
            <a:br>
              <a:rPr b="0"/>
            </a:br>
            <a:endParaRPr b="0"/>
          </a:p>
          <a:p>
            <a:pPr marL="171450" indent="-171450">
              <a:buClr>
                <a:srgbClr val="000000"/>
              </a:buClr>
              <a:buSzPct val="100000"/>
              <a:buFont typeface="Arial"/>
              <a:buChar char="•"/>
              <a:defRPr sz="1200" b="1"/>
            </a:pPr>
            <a:r>
              <a:t>SAPT</a:t>
            </a:r>
            <a:r>
              <a:rPr lang="en-IN"/>
              <a:t>[297]</a:t>
            </a:r>
            <a:r>
              <a:rPr b="0"/>
              <a:t>: Shared attentive learning + selection module to manage knowledge transfer and forgetting jointly.</a:t>
            </a:r>
          </a:p>
        </p:txBody>
      </p:sp>
      <p:sp>
        <p:nvSpPr>
          <p:cNvPr id="374" name="TextBox 15"/>
          <p:cNvSpPr txBox="1"/>
          <p:nvPr/>
        </p:nvSpPr>
        <p:spPr>
          <a:xfrm>
            <a:off x="58939" y="4171431"/>
            <a:ext cx="6265290"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1200" b="1"/>
            </a:pPr>
            <a:r>
              <a:t>Benchmarks &amp; Evaluation</a:t>
            </a:r>
          </a:p>
          <a:p>
            <a:pPr marL="285750" indent="-285750">
              <a:buClr>
                <a:srgbClr val="000000"/>
              </a:buClr>
              <a:buSzPct val="100000"/>
              <a:buFont typeface="Arial"/>
              <a:buChar char="•"/>
              <a:defRPr sz="1100" b="1"/>
            </a:pPr>
            <a:r>
              <a:rPr lang="en-US" err="1"/>
              <a:t>SuperNI</a:t>
            </a:r>
            <a:r>
              <a:rPr lang="en-US"/>
              <a:t> dataset, which is a benchmark for instruction tuning</a:t>
            </a:r>
            <a:endParaRPr lang="en-IN"/>
          </a:p>
          <a:p>
            <a:pPr marL="285750" indent="-285750">
              <a:buClr>
                <a:srgbClr val="000000"/>
              </a:buClr>
              <a:buSzPct val="100000"/>
              <a:buFont typeface="Arial"/>
              <a:buChar char="•"/>
              <a:defRPr sz="1100" b="1"/>
            </a:pPr>
            <a:r>
              <a:t>Trace</a:t>
            </a:r>
            <a:r>
              <a:rPr b="0"/>
              <a:t>: </a:t>
            </a:r>
            <a:r>
              <a:rPr lang="en-IN" b="0"/>
              <a:t>Continual instruction tuning benchmark - </a:t>
            </a:r>
            <a:r>
              <a:rPr b="0"/>
              <a:t>Multilingual, Coding &amp; Math Reasoning tasks</a:t>
            </a:r>
          </a:p>
          <a:p>
            <a:pPr marL="285750" indent="-285750">
              <a:buClr>
                <a:srgbClr val="000000"/>
              </a:buClr>
              <a:buSzPct val="100000"/>
              <a:buFont typeface="Arial"/>
              <a:buChar char="•"/>
              <a:defRPr sz="1100"/>
            </a:pPr>
            <a:r>
              <a:t>CITB: </a:t>
            </a:r>
            <a:r>
              <a:rPr lang="en-IN"/>
              <a:t>continual instruction tuning benchmark -  </a:t>
            </a:r>
            <a:r>
              <a:rPr lang="en-US"/>
              <a:t>dialogue task streams of different types,</a:t>
            </a:r>
            <a:endParaRPr/>
          </a:p>
          <a:p>
            <a:pPr marL="285750" indent="-285750">
              <a:buClr>
                <a:srgbClr val="000000"/>
              </a:buClr>
              <a:buSzPct val="100000"/>
              <a:buFont typeface="Arial"/>
              <a:buChar char="•"/>
              <a:defRPr sz="1100" b="1"/>
            </a:pPr>
            <a:r>
              <a:rPr err="1"/>
              <a:t>CoIN</a:t>
            </a:r>
            <a:r>
              <a:rPr b="0"/>
              <a:t>: Extends CIT to Multimodal models.</a:t>
            </a:r>
          </a:p>
        </p:txBody>
      </p:sp>
      <p:pic>
        <p:nvPicPr>
          <p:cNvPr id="375" name="Picture 17" descr="Picture 17"/>
          <p:cNvPicPr>
            <a:picLocks noChangeAspect="1"/>
          </p:cNvPicPr>
          <p:nvPr/>
        </p:nvPicPr>
        <p:blipFill>
          <a:blip r:embed="rId3"/>
          <a:stretch>
            <a:fillRect/>
          </a:stretch>
        </p:blipFill>
        <p:spPr>
          <a:xfrm>
            <a:off x="3631184" y="679303"/>
            <a:ext cx="640635" cy="618544"/>
          </a:xfrm>
          <a:prstGeom prst="rect">
            <a:avLst/>
          </a:prstGeom>
          <a:ln w="12700">
            <a:miter lim="400000"/>
          </a:ln>
        </p:spPr>
      </p:pic>
      <p:pic>
        <p:nvPicPr>
          <p:cNvPr id="376" name="Picture 19" descr="Picture 19"/>
          <p:cNvPicPr>
            <a:picLocks noChangeAspect="1"/>
          </p:cNvPicPr>
          <p:nvPr/>
        </p:nvPicPr>
        <p:blipFill>
          <a:blip r:embed="rId4"/>
          <a:stretch>
            <a:fillRect/>
          </a:stretch>
        </p:blipFill>
        <p:spPr>
          <a:xfrm>
            <a:off x="5672940" y="679303"/>
            <a:ext cx="554746" cy="607578"/>
          </a:xfrm>
          <a:prstGeom prst="rect">
            <a:avLst/>
          </a:prstGeom>
          <a:ln w="12700">
            <a:miter lim="400000"/>
          </a:ln>
        </p:spPr>
      </p:pic>
      <p:pic>
        <p:nvPicPr>
          <p:cNvPr id="377" name="Picture 21" descr="Picture 21"/>
          <p:cNvPicPr>
            <a:picLocks noChangeAspect="1"/>
          </p:cNvPicPr>
          <p:nvPr/>
        </p:nvPicPr>
        <p:blipFill>
          <a:blip r:embed="rId5"/>
          <a:srcRect l="10285"/>
          <a:stretch>
            <a:fillRect/>
          </a:stretch>
        </p:blipFill>
        <p:spPr>
          <a:xfrm>
            <a:off x="7878039" y="679860"/>
            <a:ext cx="598481" cy="577745"/>
          </a:xfrm>
          <a:prstGeom prst="rect">
            <a:avLst/>
          </a:prstGeom>
          <a:ln w="12700">
            <a:miter lim="400000"/>
          </a:ln>
        </p:spPr>
      </p:pic>
      <p:sp>
        <p:nvSpPr>
          <p:cNvPr id="4" name="TextBox 3">
            <a:extLst>
              <a:ext uri="{FF2B5EF4-FFF2-40B4-BE49-F238E27FC236}">
                <a16:creationId xmlns:a16="http://schemas.microsoft.com/office/drawing/2014/main" id="{13BC2E29-F8F5-A93A-A029-480986208F78}"/>
              </a:ext>
            </a:extLst>
          </p:cNvPr>
          <p:cNvSpPr txBox="1"/>
          <p:nvPr/>
        </p:nvSpPr>
        <p:spPr>
          <a:xfrm>
            <a:off x="357809" y="3822237"/>
            <a:ext cx="442622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IN" sz="1200"/>
              <a:t>Each instance d</a:t>
            </a:r>
            <a:r>
              <a:rPr lang="el-GR" sz="1200"/>
              <a:t>τ </a:t>
            </a:r>
            <a:r>
              <a:rPr lang="en-IN" sz="1200"/>
              <a:t>in the task </a:t>
            </a:r>
            <a:r>
              <a:rPr lang="el-GR" sz="1200"/>
              <a:t>τ</a:t>
            </a:r>
            <a:r>
              <a:rPr lang="en-IN" sz="1200"/>
              <a:t> forms  a triple(</a:t>
            </a:r>
            <a:r>
              <a:rPr lang="en-IN" sz="1200" err="1"/>
              <a:t>i,c,y</a:t>
            </a:r>
            <a:r>
              <a:rPr lang="en-IN" sz="1200"/>
              <a:t>)</a:t>
            </a:r>
            <a:endParaRPr kumimoji="0" lang="en-IN" sz="1200" b="0" i="0" u="none" strike="noStrike" cap="none" spc="0" normalizeH="0" baseline="0">
              <a:ln>
                <a:noFill/>
              </a:ln>
              <a:solidFill>
                <a:srgbClr val="000000"/>
              </a:solidFill>
              <a:effectLst/>
              <a:uFillTx/>
              <a:latin typeface="+mj-lt"/>
              <a:ea typeface="+mj-ea"/>
              <a:cs typeface="+mj-cs"/>
              <a:sym typeface="Arial"/>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Google Shape;188;p33"/>
          <p:cNvSpPr txBox="1">
            <a:spLocks noGrp="1"/>
          </p:cNvSpPr>
          <p:nvPr>
            <p:ph type="title"/>
          </p:nvPr>
        </p:nvSpPr>
        <p:spPr>
          <a:xfrm>
            <a:off x="5872976" y="4570798"/>
            <a:ext cx="3271024" cy="572702"/>
          </a:xfrm>
          <a:prstGeom prst="rect">
            <a:avLst/>
          </a:prstGeom>
        </p:spPr>
        <p:txBody>
          <a:bodyPr>
            <a:normAutofit/>
          </a:bodyPr>
          <a:lstStyle>
            <a:lvl1pPr>
              <a:defRPr sz="2500"/>
            </a:lvl1pPr>
          </a:lstStyle>
          <a:p>
            <a:r>
              <a:rPr lang="en-US" sz="800" dirty="0"/>
              <a:t>Y. He, X. Huang, M. Tang, L. Meng, X. Li, W. Lin, W. Zhang, and Y. Gao. Don’t half-listen: Capturing key-part information in continual instruction tuning, ACL 2024.</a:t>
            </a:r>
            <a:endParaRPr sz="800" dirty="0"/>
          </a:p>
        </p:txBody>
      </p:sp>
      <p:sp>
        <p:nvSpPr>
          <p:cNvPr id="380" name="Google Shape;189;p33"/>
          <p:cNvSpPr txBox="1">
            <a:spLocks noGrp="1"/>
          </p:cNvSpPr>
          <p:nvPr>
            <p:ph type="body" idx="1"/>
          </p:nvPr>
        </p:nvSpPr>
        <p:spPr>
          <a:xfrm>
            <a:off x="122443" y="689650"/>
            <a:ext cx="5390461" cy="3511289"/>
          </a:xfrm>
          <a:prstGeom prst="rect">
            <a:avLst/>
          </a:prstGeom>
        </p:spPr>
        <p:txBody>
          <a:bodyPr>
            <a:noAutofit/>
          </a:bodyPr>
          <a:lstStyle/>
          <a:p>
            <a:pPr marL="171450" indent="-171450">
              <a:lnSpc>
                <a:spcPct val="104999"/>
              </a:lnSpc>
              <a:spcBef>
                <a:spcPts val="1200"/>
              </a:spcBef>
              <a:buSzTx/>
              <a:defRPr sz="1000" b="1">
                <a:solidFill>
                  <a:srgbClr val="000000"/>
                </a:solidFill>
              </a:defRPr>
            </a:pPr>
            <a:r>
              <a:rPr lang="en-IN" sz="1000" dirty="0"/>
              <a:t>Replay also introduces </a:t>
            </a:r>
            <a:r>
              <a:rPr lang="en-IN" sz="1000" b="1" dirty="0"/>
              <a:t>semantic interference</a:t>
            </a:r>
            <a:r>
              <a:rPr lang="en-IN" sz="1000" dirty="0"/>
              <a:t>, and the model begins to shortcut to the </a:t>
            </a:r>
            <a:r>
              <a:rPr lang="en-IN" sz="1000" b="1" dirty="0"/>
              <a:t>lowest-effort interpretation</a:t>
            </a:r>
            <a:r>
              <a:rPr lang="en-IN" sz="1000" dirty="0"/>
              <a:t> , following only primary verb and ignoring modifiers.</a:t>
            </a:r>
          </a:p>
          <a:p>
            <a:pPr marL="171450" indent="-171450">
              <a:lnSpc>
                <a:spcPct val="104999"/>
              </a:lnSpc>
              <a:spcBef>
                <a:spcPts val="1200"/>
              </a:spcBef>
              <a:buSzTx/>
              <a:defRPr sz="1000" b="1">
                <a:solidFill>
                  <a:srgbClr val="000000"/>
                </a:solidFill>
              </a:defRPr>
            </a:pPr>
            <a:r>
              <a:rPr lang="en-IN" sz="1000" dirty="0"/>
              <a:t>Half-Listening Problem</a:t>
            </a:r>
            <a:r>
              <a:rPr lang="en-IN" sz="1000" b="0" dirty="0"/>
              <a:t> — where the model partially follows instructions because prior replay or fine-tuning emphasized only fragments of meaning. </a:t>
            </a:r>
            <a:endParaRPr lang="en-US" sz="1000" dirty="0"/>
          </a:p>
          <a:p>
            <a:pPr marL="171450" indent="-171450">
              <a:lnSpc>
                <a:spcPct val="104999"/>
              </a:lnSpc>
              <a:spcBef>
                <a:spcPts val="1200"/>
              </a:spcBef>
              <a:buSzTx/>
              <a:defRPr sz="1000" b="1">
                <a:solidFill>
                  <a:srgbClr val="000000"/>
                </a:solidFill>
              </a:defRPr>
            </a:pPr>
            <a:r>
              <a:rPr lang="en-US" sz="1000" dirty="0"/>
              <a:t>Improve replay efficiency by computing</a:t>
            </a:r>
            <a:r>
              <a:rPr lang="en-US" sz="1000" b="1" dirty="0"/>
              <a:t> Key-Part Information Gain (KPIG)</a:t>
            </a:r>
            <a:r>
              <a:rPr lang="en-US" sz="1000" dirty="0"/>
              <a:t> on masked parts to dynamically select replay data, addressing the “half-listening” issue in instruction following. </a:t>
            </a:r>
            <a:endParaRPr lang="en-IN" sz="1000" dirty="0"/>
          </a:p>
          <a:p>
            <a:pPr marL="171450" indent="-171450">
              <a:lnSpc>
                <a:spcPct val="104999"/>
              </a:lnSpc>
              <a:spcBef>
                <a:spcPts val="1200"/>
              </a:spcBef>
              <a:buSzTx/>
              <a:defRPr sz="1000" b="1">
                <a:solidFill>
                  <a:srgbClr val="000000"/>
                </a:solidFill>
              </a:defRPr>
            </a:pPr>
            <a:r>
              <a:rPr lang="en-US" sz="1000" dirty="0"/>
              <a:t>Key parts </a:t>
            </a:r>
            <a:r>
              <a:rPr lang="en-US" sz="1000" b="1" dirty="0">
                <a:solidFill>
                  <a:srgbClr val="000000"/>
                </a:solidFill>
              </a:rPr>
              <a:t>are consecutive spans in the instruction which provide task-aware guidance on the content, length, and format to generate desired responses..</a:t>
            </a:r>
            <a:endParaRPr lang="en-IN" sz="1000" b="0" dirty="0"/>
          </a:p>
          <a:p>
            <a:pPr marL="171450" indent="-171450">
              <a:lnSpc>
                <a:spcPct val="104999"/>
              </a:lnSpc>
              <a:spcBef>
                <a:spcPts val="1200"/>
              </a:spcBef>
              <a:buSzTx/>
              <a:defRPr sz="1000" b="1">
                <a:solidFill>
                  <a:srgbClr val="000000"/>
                </a:solidFill>
              </a:defRPr>
            </a:pPr>
            <a:r>
              <a:rPr sz="1000" dirty="0"/>
              <a:t>KPIG (Key-Part Information Gain)</a:t>
            </a:r>
            <a:r>
              <a:rPr sz="1000" b="0" dirty="0"/>
              <a:t>This is used to rank training or replay examples based on how much </a:t>
            </a:r>
            <a:r>
              <a:rPr sz="1000" dirty="0"/>
              <a:t>critical semantic information</a:t>
            </a:r>
            <a:r>
              <a:rPr sz="1000" b="0" dirty="0"/>
              <a:t> they carry</a:t>
            </a:r>
            <a:endParaRPr lang="en-IN" sz="1000" b="0" dirty="0"/>
          </a:p>
          <a:p>
            <a:pPr marL="171450" marR="381000" indent="-171450">
              <a:lnSpc>
                <a:spcPct val="104999"/>
              </a:lnSpc>
              <a:spcBef>
                <a:spcPts val="1200"/>
              </a:spcBef>
              <a:buSzTx/>
              <a:defRPr sz="1100">
                <a:solidFill>
                  <a:srgbClr val="000000"/>
                </a:solidFill>
              </a:defRPr>
            </a:pPr>
            <a:r>
              <a:rPr sz="1000" dirty="0"/>
              <a:t>Masking </a:t>
            </a:r>
            <a:r>
              <a:rPr sz="1000" i="1" dirty="0"/>
              <a:t>important phrase spans</a:t>
            </a:r>
            <a:r>
              <a:rPr sz="1000" dirty="0"/>
              <a:t> in the instruction (e.g., goals, constraints, modifiers).Measuring how much the model’s confidence drops when these masked parts are removed.</a:t>
            </a:r>
            <a:r>
              <a:rPr lang="en-IN" sz="1000" dirty="0"/>
              <a:t>  </a:t>
            </a:r>
            <a:r>
              <a:rPr sz="1000" dirty="0"/>
              <a:t>p(output | full instruction)  Vs. p(output | masked instruction)</a:t>
            </a:r>
          </a:p>
          <a:p>
            <a:pPr marL="285750" indent="-285750">
              <a:lnSpc>
                <a:spcPct val="104999"/>
              </a:lnSpc>
              <a:spcBef>
                <a:spcPts val="1200"/>
              </a:spcBef>
              <a:buSzTx/>
              <a:defRPr sz="1300">
                <a:solidFill>
                  <a:srgbClr val="000000"/>
                </a:solidFill>
              </a:defRPr>
            </a:pPr>
            <a:r>
              <a:rPr sz="1000" dirty="0"/>
              <a:t>High KPIG score means the </a:t>
            </a:r>
            <a:r>
              <a:rPr lang="en-IN" sz="1000" dirty="0"/>
              <a:t>the</a:t>
            </a:r>
            <a:r>
              <a:rPr sz="1000" dirty="0"/>
              <a:t> example teaches the model </a:t>
            </a:r>
            <a:r>
              <a:rPr sz="1000" b="1" dirty="0"/>
              <a:t>complex instruction-following, and hence </a:t>
            </a:r>
            <a:r>
              <a:rPr sz="1000" dirty="0"/>
              <a:t>training or replaying it is beneficial for avoiding partial compliance behavior.</a:t>
            </a:r>
          </a:p>
          <a:p>
            <a:pPr marL="171450" indent="-171450">
              <a:lnSpc>
                <a:spcPct val="104999"/>
              </a:lnSpc>
              <a:spcBef>
                <a:spcPts val="1200"/>
              </a:spcBef>
              <a:buSzTx/>
              <a:defRPr sz="1200">
                <a:solidFill>
                  <a:srgbClr val="000000"/>
                </a:solidFill>
              </a:defRPr>
            </a:pPr>
            <a:r>
              <a:rPr sz="1000" dirty="0"/>
              <a:t>Computes KPIG for all candidate replay samples, Selects only those with </a:t>
            </a:r>
            <a:r>
              <a:rPr sz="1000" b="1" dirty="0"/>
              <a:t>high KPIG</a:t>
            </a:r>
            <a:r>
              <a:rPr sz="1000" dirty="0"/>
              <a:t> for replay</a:t>
            </a:r>
          </a:p>
        </p:txBody>
      </p:sp>
      <p:pic>
        <p:nvPicPr>
          <p:cNvPr id="4" name="Picture 3">
            <a:extLst>
              <a:ext uri="{FF2B5EF4-FFF2-40B4-BE49-F238E27FC236}">
                <a16:creationId xmlns:a16="http://schemas.microsoft.com/office/drawing/2014/main" id="{7EA3DE79-2EAB-DC4A-56D3-22C22B08850E}"/>
              </a:ext>
            </a:extLst>
          </p:cNvPr>
          <p:cNvPicPr>
            <a:picLocks noChangeAspect="1"/>
          </p:cNvPicPr>
          <p:nvPr/>
        </p:nvPicPr>
        <p:blipFill>
          <a:blip r:embed="rId3"/>
          <a:stretch>
            <a:fillRect/>
          </a:stretch>
        </p:blipFill>
        <p:spPr>
          <a:xfrm>
            <a:off x="5364838" y="1096083"/>
            <a:ext cx="3656719" cy="2951333"/>
          </a:xfrm>
          <a:prstGeom prst="rect">
            <a:avLst/>
          </a:prstGeom>
        </p:spPr>
      </p:pic>
      <p:sp>
        <p:nvSpPr>
          <p:cNvPr id="6" name="TextBox 5">
            <a:extLst>
              <a:ext uri="{FF2B5EF4-FFF2-40B4-BE49-F238E27FC236}">
                <a16:creationId xmlns:a16="http://schemas.microsoft.com/office/drawing/2014/main" id="{7D92ECED-A4E2-7845-56C8-84237A8CF17A}"/>
              </a:ext>
            </a:extLst>
          </p:cNvPr>
          <p:cNvSpPr txBox="1"/>
          <p:nvPr/>
        </p:nvSpPr>
        <p:spPr>
          <a:xfrm>
            <a:off x="0" y="0"/>
            <a:ext cx="9144000"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N" sz="2400" dirty="0"/>
              <a:t>CIT  - </a:t>
            </a:r>
            <a:r>
              <a:rPr lang="en-IN" sz="2400" b="1" dirty="0"/>
              <a:t>Key-Part Information Gain (KPIG)</a:t>
            </a:r>
            <a:r>
              <a:rPr lang="en-IN" sz="2400" dirty="0"/>
              <a:t>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3F4BE-D210-FCF4-AA18-5097D82EE028}"/>
            </a:ext>
          </a:extLst>
        </p:cNvPr>
        <p:cNvGrpSpPr/>
        <p:nvPr/>
      </p:nvGrpSpPr>
      <p:grpSpPr>
        <a:xfrm>
          <a:off x="0" y="0"/>
          <a:ext cx="0" cy="0"/>
          <a:chOff x="0" y="0"/>
          <a:chExt cx="0" cy="0"/>
        </a:xfrm>
      </p:grpSpPr>
      <p:sp>
        <p:nvSpPr>
          <p:cNvPr id="379" name="Google Shape;188;p33">
            <a:extLst>
              <a:ext uri="{FF2B5EF4-FFF2-40B4-BE49-F238E27FC236}">
                <a16:creationId xmlns:a16="http://schemas.microsoft.com/office/drawing/2014/main" id="{B7E300ED-A0B9-431D-DC68-0B49BF07BC11}"/>
              </a:ext>
            </a:extLst>
          </p:cNvPr>
          <p:cNvSpPr txBox="1">
            <a:spLocks noGrp="1"/>
          </p:cNvSpPr>
          <p:nvPr>
            <p:ph type="title"/>
          </p:nvPr>
        </p:nvSpPr>
        <p:spPr>
          <a:xfrm>
            <a:off x="311699" y="4669146"/>
            <a:ext cx="8520602" cy="572702"/>
          </a:xfrm>
          <a:prstGeom prst="rect">
            <a:avLst/>
          </a:prstGeom>
        </p:spPr>
        <p:txBody>
          <a:bodyPr>
            <a:normAutofit/>
          </a:bodyPr>
          <a:lstStyle>
            <a:lvl1pPr>
              <a:defRPr sz="2500"/>
            </a:lvl1pPr>
          </a:lstStyle>
          <a:p>
            <a:r>
              <a:rPr lang="en-IN" sz="1000" b="1"/>
              <a:t>)</a:t>
            </a:r>
            <a:r>
              <a:rPr lang="en-IN" sz="1000"/>
              <a:t> </a:t>
            </a:r>
            <a:r>
              <a:rPr lang="en-US" sz="1000"/>
              <a:t>Y. He, X. Huang, M. Tang, L. Meng, X. Li, W. Lin, W. Zhang, and Y. Gao. Don’t half-listen: Capturing key-part information in continual instruction tuning, ACL 2024.</a:t>
            </a:r>
            <a:endParaRPr sz="1000"/>
          </a:p>
        </p:txBody>
      </p:sp>
      <p:sp>
        <p:nvSpPr>
          <p:cNvPr id="380" name="Google Shape;189;p33">
            <a:extLst>
              <a:ext uri="{FF2B5EF4-FFF2-40B4-BE49-F238E27FC236}">
                <a16:creationId xmlns:a16="http://schemas.microsoft.com/office/drawing/2014/main" id="{DDFBA49F-00DE-E1EB-6EAB-D0BC4AB455A9}"/>
              </a:ext>
            </a:extLst>
          </p:cNvPr>
          <p:cNvSpPr txBox="1">
            <a:spLocks noGrp="1"/>
          </p:cNvSpPr>
          <p:nvPr>
            <p:ph type="body" idx="1"/>
          </p:nvPr>
        </p:nvSpPr>
        <p:spPr>
          <a:xfrm>
            <a:off x="107604" y="914400"/>
            <a:ext cx="8928792" cy="3477524"/>
          </a:xfrm>
          <a:prstGeom prst="rect">
            <a:avLst/>
          </a:prstGeom>
        </p:spPr>
        <p:txBody>
          <a:bodyPr>
            <a:normAutofit/>
          </a:bodyPr>
          <a:lstStyle/>
          <a:p>
            <a:pPr marL="171450" marR="381000" indent="-171450">
              <a:lnSpc>
                <a:spcPct val="104999"/>
              </a:lnSpc>
              <a:spcBef>
                <a:spcPts val="1200"/>
              </a:spcBef>
              <a:buSzTx/>
              <a:defRPr sz="1100">
                <a:solidFill>
                  <a:srgbClr val="000000"/>
                </a:solidFill>
              </a:defRPr>
            </a:pPr>
            <a:r>
              <a:rPr lang="en-US" dirty="0"/>
              <a:t>Information gain (IG) by masking key parts in each instance </a:t>
            </a:r>
          </a:p>
          <a:p>
            <a:pPr marL="171450" marR="381000" indent="-171450">
              <a:lnSpc>
                <a:spcPct val="104999"/>
              </a:lnSpc>
              <a:spcBef>
                <a:spcPts val="1200"/>
              </a:spcBef>
              <a:buSzTx/>
              <a:defRPr sz="1100">
                <a:solidFill>
                  <a:srgbClr val="000000"/>
                </a:solidFill>
              </a:defRPr>
            </a:pPr>
            <a:r>
              <a:rPr dirty="0"/>
              <a:t>High KPIG score means the </a:t>
            </a:r>
            <a:r>
              <a:rPr lang="en-IN" dirty="0"/>
              <a:t>the</a:t>
            </a:r>
            <a:r>
              <a:rPr dirty="0"/>
              <a:t> example teaches the model </a:t>
            </a:r>
            <a:r>
              <a:rPr b="1" dirty="0"/>
              <a:t>complex instruction-following, and hence </a:t>
            </a:r>
            <a:r>
              <a:rPr dirty="0"/>
              <a:t>training or replaying it is beneficial for avoiding partial compliance behavior.</a:t>
            </a:r>
          </a:p>
          <a:p>
            <a:pPr marL="171450" indent="-171450">
              <a:lnSpc>
                <a:spcPct val="104999"/>
              </a:lnSpc>
              <a:spcBef>
                <a:spcPts val="1200"/>
              </a:spcBef>
              <a:buSzTx/>
              <a:defRPr sz="1200">
                <a:solidFill>
                  <a:srgbClr val="000000"/>
                </a:solidFill>
              </a:defRPr>
            </a:pPr>
            <a:r>
              <a:rPr lang="en-US" dirty="0"/>
              <a:t>select M seen tasks with the lowest mean IG as replay tasks : Low information gain indicates that the model is not effectively capturing the task-specific constraints in the instruction.</a:t>
            </a:r>
          </a:p>
          <a:p>
            <a:pPr marL="171450" indent="-171450">
              <a:lnSpc>
                <a:spcPct val="104999"/>
              </a:lnSpc>
              <a:spcBef>
                <a:spcPts val="1200"/>
              </a:spcBef>
              <a:buSzTx/>
              <a:defRPr sz="1200">
                <a:solidFill>
                  <a:srgbClr val="000000"/>
                </a:solidFill>
              </a:defRPr>
            </a:pPr>
            <a:r>
              <a:rPr lang="en-US" dirty="0" err="1"/>
              <a:t>SupNatInst</a:t>
            </a:r>
            <a:r>
              <a:rPr lang="en-US" dirty="0"/>
              <a:t> consists of over 1000 NLP tasks and 76 categories (e.g., text classification, information extraction and etc.) (Wang et al., 2022). e select 128 tasks in 40 categories from </a:t>
            </a:r>
            <a:r>
              <a:rPr lang="en-US" dirty="0" err="1"/>
              <a:t>SupNatInst</a:t>
            </a:r>
            <a:r>
              <a:rPr lang="en-US" dirty="0"/>
              <a:t>, 88 tasks are used for training </a:t>
            </a:r>
            <a:r>
              <a:rPr lang="en-US" dirty="0" err="1"/>
              <a:t>Tseen</a:t>
            </a:r>
            <a:r>
              <a:rPr lang="en-US" dirty="0"/>
              <a:t> and 40 as held-out tasks</a:t>
            </a:r>
            <a:endParaRPr dirty="0"/>
          </a:p>
        </p:txBody>
      </p:sp>
      <p:pic>
        <p:nvPicPr>
          <p:cNvPr id="3" name="Picture 2">
            <a:extLst>
              <a:ext uri="{FF2B5EF4-FFF2-40B4-BE49-F238E27FC236}">
                <a16:creationId xmlns:a16="http://schemas.microsoft.com/office/drawing/2014/main" id="{EF77F3B8-22C9-0C37-87D0-8F1824E94ECA}"/>
              </a:ext>
            </a:extLst>
          </p:cNvPr>
          <p:cNvPicPr>
            <a:picLocks noChangeAspect="1"/>
          </p:cNvPicPr>
          <p:nvPr/>
        </p:nvPicPr>
        <p:blipFill>
          <a:blip r:embed="rId3"/>
          <a:stretch>
            <a:fillRect/>
          </a:stretch>
        </p:blipFill>
        <p:spPr>
          <a:xfrm>
            <a:off x="2589213" y="2743200"/>
            <a:ext cx="6554787" cy="1941223"/>
          </a:xfrm>
          <a:prstGeom prst="rect">
            <a:avLst/>
          </a:prstGeom>
        </p:spPr>
      </p:pic>
      <p:sp>
        <p:nvSpPr>
          <p:cNvPr id="6" name="TextBox 5">
            <a:extLst>
              <a:ext uri="{FF2B5EF4-FFF2-40B4-BE49-F238E27FC236}">
                <a16:creationId xmlns:a16="http://schemas.microsoft.com/office/drawing/2014/main" id="{434AF6D0-AF04-B1B6-9590-89043A7B7965}"/>
              </a:ext>
            </a:extLst>
          </p:cNvPr>
          <p:cNvSpPr txBox="1"/>
          <p:nvPr/>
        </p:nvSpPr>
        <p:spPr>
          <a:xfrm>
            <a:off x="1" y="0"/>
            <a:ext cx="7456448"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N" sz="2400" dirty="0"/>
              <a:t>CIT  - </a:t>
            </a:r>
            <a:r>
              <a:rPr lang="en-IN" sz="2400" b="1" dirty="0"/>
              <a:t>Key-Part Information Gain (KPIG</a:t>
            </a:r>
            <a:endParaRPr lang="en-IN" sz="2400" dirty="0"/>
          </a:p>
        </p:txBody>
      </p:sp>
      <p:pic>
        <p:nvPicPr>
          <p:cNvPr id="8" name="Picture 7">
            <a:extLst>
              <a:ext uri="{FF2B5EF4-FFF2-40B4-BE49-F238E27FC236}">
                <a16:creationId xmlns:a16="http://schemas.microsoft.com/office/drawing/2014/main" id="{A8AE38DE-E5D7-088A-83BD-46BC292FF10E}"/>
              </a:ext>
            </a:extLst>
          </p:cNvPr>
          <p:cNvPicPr>
            <a:picLocks noChangeAspect="1"/>
          </p:cNvPicPr>
          <p:nvPr/>
        </p:nvPicPr>
        <p:blipFill>
          <a:blip r:embed="rId4"/>
          <a:stretch>
            <a:fillRect/>
          </a:stretch>
        </p:blipFill>
        <p:spPr>
          <a:xfrm>
            <a:off x="4147929" y="956079"/>
            <a:ext cx="2297370" cy="278001"/>
          </a:xfrm>
          <a:prstGeom prst="rect">
            <a:avLst/>
          </a:prstGeom>
        </p:spPr>
      </p:pic>
      <p:pic>
        <p:nvPicPr>
          <p:cNvPr id="10" name="Picture 9">
            <a:extLst>
              <a:ext uri="{FF2B5EF4-FFF2-40B4-BE49-F238E27FC236}">
                <a16:creationId xmlns:a16="http://schemas.microsoft.com/office/drawing/2014/main" id="{A109A15D-7FB1-0FD7-D8EC-6A43EF5489ED}"/>
              </a:ext>
            </a:extLst>
          </p:cNvPr>
          <p:cNvPicPr>
            <a:picLocks noChangeAspect="1"/>
          </p:cNvPicPr>
          <p:nvPr/>
        </p:nvPicPr>
        <p:blipFill>
          <a:blip r:embed="rId5"/>
          <a:srcRect t="19376" b="1"/>
          <a:stretch>
            <a:fillRect/>
          </a:stretch>
        </p:blipFill>
        <p:spPr>
          <a:xfrm>
            <a:off x="6751983" y="1025913"/>
            <a:ext cx="864144" cy="182094"/>
          </a:xfrm>
          <a:prstGeom prst="rect">
            <a:avLst/>
          </a:prstGeom>
        </p:spPr>
      </p:pic>
      <p:pic>
        <p:nvPicPr>
          <p:cNvPr id="12" name="Picture 11">
            <a:extLst>
              <a:ext uri="{FF2B5EF4-FFF2-40B4-BE49-F238E27FC236}">
                <a16:creationId xmlns:a16="http://schemas.microsoft.com/office/drawing/2014/main" id="{6F75D061-4108-52A4-C939-C764BA3F4A9A}"/>
              </a:ext>
            </a:extLst>
          </p:cNvPr>
          <p:cNvPicPr>
            <a:picLocks noChangeAspect="1"/>
          </p:cNvPicPr>
          <p:nvPr/>
        </p:nvPicPr>
        <p:blipFill>
          <a:blip r:embed="rId6"/>
          <a:stretch>
            <a:fillRect/>
          </a:stretch>
        </p:blipFill>
        <p:spPr>
          <a:xfrm>
            <a:off x="7718282" y="1025913"/>
            <a:ext cx="914611" cy="182094"/>
          </a:xfrm>
          <a:prstGeom prst="rect">
            <a:avLst/>
          </a:prstGeom>
        </p:spPr>
      </p:pic>
      <p:pic>
        <p:nvPicPr>
          <p:cNvPr id="14" name="Picture 13">
            <a:extLst>
              <a:ext uri="{FF2B5EF4-FFF2-40B4-BE49-F238E27FC236}">
                <a16:creationId xmlns:a16="http://schemas.microsoft.com/office/drawing/2014/main" id="{645332F1-CE32-C401-6647-9CBCE21E517E}"/>
              </a:ext>
            </a:extLst>
          </p:cNvPr>
          <p:cNvPicPr>
            <a:picLocks noChangeAspect="1"/>
          </p:cNvPicPr>
          <p:nvPr/>
        </p:nvPicPr>
        <p:blipFill>
          <a:blip r:embed="rId7"/>
          <a:stretch>
            <a:fillRect/>
          </a:stretch>
        </p:blipFill>
        <p:spPr>
          <a:xfrm>
            <a:off x="4572000" y="1475499"/>
            <a:ext cx="1763262" cy="379163"/>
          </a:xfrm>
          <a:prstGeom prst="rect">
            <a:avLst/>
          </a:prstGeom>
        </p:spPr>
      </p:pic>
      <p:pic>
        <p:nvPicPr>
          <p:cNvPr id="16" name="Picture 15">
            <a:extLst>
              <a:ext uri="{FF2B5EF4-FFF2-40B4-BE49-F238E27FC236}">
                <a16:creationId xmlns:a16="http://schemas.microsoft.com/office/drawing/2014/main" id="{2AAB3A48-5F59-AB6B-31D0-0A8EE49DDA86}"/>
              </a:ext>
            </a:extLst>
          </p:cNvPr>
          <p:cNvPicPr>
            <a:picLocks noChangeAspect="1"/>
          </p:cNvPicPr>
          <p:nvPr/>
        </p:nvPicPr>
        <p:blipFill>
          <a:blip r:embed="rId8"/>
          <a:stretch>
            <a:fillRect/>
          </a:stretch>
        </p:blipFill>
        <p:spPr>
          <a:xfrm>
            <a:off x="107604" y="3428399"/>
            <a:ext cx="2358887" cy="377862"/>
          </a:xfrm>
          <a:prstGeom prst="rect">
            <a:avLst/>
          </a:prstGeom>
        </p:spPr>
      </p:pic>
    </p:spTree>
    <p:extLst>
      <p:ext uri="{BB962C8B-B14F-4D97-AF65-F5344CB8AC3E}">
        <p14:creationId xmlns:p14="http://schemas.microsoft.com/office/powerpoint/2010/main" val="116473081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3aa4380483d_0_18"/>
          <p:cNvSpPr txBox="1">
            <a:spLocks noGrp="1"/>
          </p:cNvSpPr>
          <p:nvPr>
            <p:ph type="title"/>
          </p:nvPr>
        </p:nvSpPr>
        <p:spPr>
          <a:xfrm>
            <a:off x="525038" y="-53888"/>
            <a:ext cx="8093925" cy="994275"/>
          </a:xfrm>
          <a:prstGeom prst="rect">
            <a:avLst/>
          </a:prstGeom>
          <a:noFill/>
          <a:ln>
            <a:noFill/>
          </a:ln>
        </p:spPr>
        <p:txBody>
          <a:bodyPr spcFirstLastPara="1" wrap="square" lIns="68569" tIns="34275" rIns="68569" bIns="34275" anchor="ctr" anchorCtr="0">
            <a:normAutofit/>
          </a:bodyPr>
          <a:lstStyle/>
          <a:p>
            <a:pPr>
              <a:buSzPts val="4400"/>
            </a:pPr>
            <a:r>
              <a:rPr lang="en-GB"/>
              <a:t>Continual Learning in LLMs</a:t>
            </a:r>
            <a:endParaRPr/>
          </a:p>
        </p:txBody>
      </p:sp>
      <p:sp>
        <p:nvSpPr>
          <p:cNvPr id="135" name="Google Shape;135;g3aa4380483d_0_18"/>
          <p:cNvSpPr txBox="1"/>
          <p:nvPr/>
        </p:nvSpPr>
        <p:spPr>
          <a:xfrm>
            <a:off x="982962" y="4746763"/>
            <a:ext cx="6831401" cy="276977"/>
          </a:xfrm>
          <a:prstGeom prst="rect">
            <a:avLst/>
          </a:prstGeom>
          <a:noFill/>
          <a:ln>
            <a:noFill/>
          </a:ln>
        </p:spPr>
        <p:txBody>
          <a:bodyPr spcFirstLastPara="1" wrap="square" lIns="68569" tIns="68569" rIns="68569" bIns="68569" anchor="t" anchorCtr="0">
            <a:spAutoFit/>
          </a:bodyPr>
          <a:lstStyle/>
          <a:p>
            <a:r>
              <a:rPr lang="en-GB" sz="900">
                <a:solidFill>
                  <a:srgbClr val="222222"/>
                </a:solidFill>
                <a:highlight>
                  <a:srgbClr val="FFFFFF"/>
                </a:highlight>
              </a:rPr>
              <a:t>Chen, L., </a:t>
            </a:r>
            <a:r>
              <a:rPr lang="en-GB" sz="900" err="1">
                <a:solidFill>
                  <a:srgbClr val="222222"/>
                </a:solidFill>
                <a:highlight>
                  <a:srgbClr val="FFFFFF"/>
                </a:highlight>
              </a:rPr>
              <a:t>Zaharia</a:t>
            </a:r>
            <a:r>
              <a:rPr lang="en-GB" sz="900">
                <a:solidFill>
                  <a:srgbClr val="222222"/>
                </a:solidFill>
                <a:highlight>
                  <a:srgbClr val="FFFFFF"/>
                </a:highlight>
              </a:rPr>
              <a:t>, M. and Zou, J., 2024. How is ChatGPT’s </a:t>
            </a:r>
            <a:r>
              <a:rPr lang="en-GB" sz="900" err="1">
                <a:solidFill>
                  <a:srgbClr val="222222"/>
                </a:solidFill>
                <a:highlight>
                  <a:srgbClr val="FFFFFF"/>
                </a:highlight>
              </a:rPr>
              <a:t>behavior</a:t>
            </a:r>
            <a:r>
              <a:rPr lang="en-GB" sz="900">
                <a:solidFill>
                  <a:srgbClr val="222222"/>
                </a:solidFill>
                <a:highlight>
                  <a:srgbClr val="FFFFFF"/>
                </a:highlight>
              </a:rPr>
              <a:t> changing over time?. </a:t>
            </a:r>
            <a:r>
              <a:rPr lang="en-GB" sz="900" i="1">
                <a:solidFill>
                  <a:srgbClr val="222222"/>
                </a:solidFill>
                <a:highlight>
                  <a:srgbClr val="FFFFFF"/>
                </a:highlight>
              </a:rPr>
              <a:t>Harvard Data Science Review</a:t>
            </a:r>
            <a:r>
              <a:rPr lang="en-GB" sz="900">
                <a:solidFill>
                  <a:srgbClr val="222222"/>
                </a:solidFill>
                <a:highlight>
                  <a:srgbClr val="FFFFFF"/>
                </a:highlight>
              </a:rPr>
              <a:t>, </a:t>
            </a:r>
            <a:r>
              <a:rPr lang="en-GB" sz="900" i="1">
                <a:solidFill>
                  <a:srgbClr val="222222"/>
                </a:solidFill>
                <a:highlight>
                  <a:srgbClr val="FFFFFF"/>
                </a:highlight>
              </a:rPr>
              <a:t>6</a:t>
            </a:r>
            <a:r>
              <a:rPr lang="en-GB" sz="900">
                <a:solidFill>
                  <a:srgbClr val="222222"/>
                </a:solidFill>
                <a:highlight>
                  <a:srgbClr val="FFFFFF"/>
                </a:highlight>
              </a:rPr>
              <a:t>(2).</a:t>
            </a:r>
            <a:endParaRPr sz="900"/>
          </a:p>
        </p:txBody>
      </p:sp>
      <p:pic>
        <p:nvPicPr>
          <p:cNvPr id="136" name="Google Shape;136;g3aa4380483d_0_18"/>
          <p:cNvPicPr preferRelativeResize="0"/>
          <p:nvPr/>
        </p:nvPicPr>
        <p:blipFill>
          <a:blip r:embed="rId3">
            <a:alphaModFix/>
          </a:blip>
          <a:stretch>
            <a:fillRect/>
          </a:stretch>
        </p:blipFill>
        <p:spPr>
          <a:xfrm>
            <a:off x="1279463" y="806963"/>
            <a:ext cx="5252906" cy="2464706"/>
          </a:xfrm>
          <a:prstGeom prst="rect">
            <a:avLst/>
          </a:prstGeom>
          <a:noFill/>
          <a:ln>
            <a:noFill/>
          </a:ln>
        </p:spPr>
      </p:pic>
      <p:sp>
        <p:nvSpPr>
          <p:cNvPr id="137" name="Google Shape;137;g3aa4380483d_0_18"/>
          <p:cNvSpPr txBox="1"/>
          <p:nvPr/>
        </p:nvSpPr>
        <p:spPr>
          <a:xfrm>
            <a:off x="525038" y="3478313"/>
            <a:ext cx="7289325" cy="1061807"/>
          </a:xfrm>
          <a:prstGeom prst="rect">
            <a:avLst/>
          </a:prstGeom>
          <a:noFill/>
          <a:ln>
            <a:noFill/>
          </a:ln>
        </p:spPr>
        <p:txBody>
          <a:bodyPr spcFirstLastPara="1" wrap="square" lIns="68569" tIns="68569" rIns="68569" bIns="68569" anchor="t" anchorCtr="0">
            <a:spAutoFit/>
          </a:bodyPr>
          <a:lstStyle/>
          <a:p>
            <a:r>
              <a:rPr lang="en-US" sz="1200" b="1">
                <a:solidFill>
                  <a:schemeClr val="dk1"/>
                </a:solidFill>
              </a:rPr>
              <a:t>GPT-4 performance dropped</a:t>
            </a:r>
            <a:r>
              <a:rPr lang="en-US" sz="1200">
                <a:solidFill>
                  <a:schemeClr val="dk1"/>
                </a:solidFill>
              </a:rPr>
              <a:t> from March to June 2023 across multiple categories (Math, Reasoning, </a:t>
            </a:r>
            <a:r>
              <a:rPr lang="en-US" sz="1200" err="1">
                <a:solidFill>
                  <a:schemeClr val="dk1"/>
                </a:solidFill>
              </a:rPr>
              <a:t>OpinionQA</a:t>
            </a:r>
            <a:r>
              <a:rPr lang="en-US" sz="1200">
                <a:solidFill>
                  <a:schemeClr val="dk1"/>
                </a:solidFill>
              </a:rPr>
              <a:t>, Code), while </a:t>
            </a:r>
            <a:r>
              <a:rPr lang="en-US" sz="1200" b="1">
                <a:solidFill>
                  <a:schemeClr val="dk1"/>
                </a:solidFill>
              </a:rPr>
              <a:t>GPT-3.5 improved</a:t>
            </a:r>
            <a:r>
              <a:rPr lang="en-US" sz="1200">
                <a:solidFill>
                  <a:schemeClr val="dk1"/>
                </a:solidFill>
              </a:rPr>
              <a:t> in several of the same tasks.</a:t>
            </a:r>
            <a:br>
              <a:rPr lang="en-US" sz="1200">
                <a:solidFill>
                  <a:schemeClr val="dk1"/>
                </a:solidFill>
              </a:rPr>
            </a:br>
            <a:endParaRPr lang="en-US" sz="1200">
              <a:solidFill>
                <a:schemeClr val="dk1"/>
              </a:solidFill>
            </a:endParaRPr>
          </a:p>
          <a:p>
            <a:r>
              <a:rPr lang="en-US" sz="1200">
                <a:solidFill>
                  <a:schemeClr val="dk1"/>
                </a:solidFill>
              </a:rPr>
              <a:t>These opposing shifts show that model updates can </a:t>
            </a:r>
            <a:r>
              <a:rPr lang="en-US" sz="1200" b="1">
                <a:solidFill>
                  <a:schemeClr val="dk1"/>
                </a:solidFill>
              </a:rPr>
              <a:t>alter capabilities unpredictably</a:t>
            </a:r>
            <a:r>
              <a:rPr lang="en-US" sz="1200">
                <a:solidFill>
                  <a:schemeClr val="dk1"/>
                </a:solidFill>
              </a:rPr>
              <a:t>, reinforcing the need for more stable and continual learning approaches.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5C2AA-E937-9AAB-AFFC-9A3523FC599B}"/>
              </a:ext>
            </a:extLst>
          </p:cNvPr>
          <p:cNvSpPr>
            <a:spLocks noGrp="1"/>
          </p:cNvSpPr>
          <p:nvPr>
            <p:ph type="title"/>
          </p:nvPr>
        </p:nvSpPr>
        <p:spPr>
          <a:xfrm>
            <a:off x="225423" y="0"/>
            <a:ext cx="8520602" cy="572701"/>
          </a:xfrm>
        </p:spPr>
        <p:txBody>
          <a:bodyPr>
            <a:normAutofit fontScale="90000"/>
          </a:bodyPr>
          <a:lstStyle/>
          <a:p>
            <a:r>
              <a:rPr lang="en-IN"/>
              <a:t>CIT : Self-Synthesized Rehearsal</a:t>
            </a:r>
          </a:p>
        </p:txBody>
      </p:sp>
      <p:sp>
        <p:nvSpPr>
          <p:cNvPr id="3" name="Text Placeholder 2">
            <a:extLst>
              <a:ext uri="{FF2B5EF4-FFF2-40B4-BE49-F238E27FC236}">
                <a16:creationId xmlns:a16="http://schemas.microsoft.com/office/drawing/2014/main" id="{BB27AFC8-E27D-B927-E7DE-B0F4C3D96B10}"/>
              </a:ext>
            </a:extLst>
          </p:cNvPr>
          <p:cNvSpPr>
            <a:spLocks noGrp="1"/>
          </p:cNvSpPr>
          <p:nvPr>
            <p:ph type="body" idx="1"/>
          </p:nvPr>
        </p:nvSpPr>
        <p:spPr>
          <a:xfrm>
            <a:off x="139148" y="462780"/>
            <a:ext cx="8520602" cy="2571968"/>
          </a:xfrm>
        </p:spPr>
        <p:txBody>
          <a:bodyPr>
            <a:normAutofit fontScale="77500" lnSpcReduction="20000"/>
          </a:bodyPr>
          <a:lstStyle/>
          <a:p>
            <a:r>
              <a:rPr lang="en-US"/>
              <a:t>Conventional rehearsal-based methods rely on previous training data to retain the model’s ability, which may not be feasible in real-world applications, for instance CL on publicly released LLM checkpoint</a:t>
            </a:r>
          </a:p>
          <a:p>
            <a:r>
              <a:rPr lang="en-US"/>
              <a:t>Self-Synthesized Rehearsal (SSR) that uses the LLM to generate synthetic instances for rehearsal.</a:t>
            </a:r>
          </a:p>
          <a:p>
            <a:pPr lvl="1"/>
            <a:r>
              <a:rPr lang="en-US"/>
              <a:t>the base LLM to generate synthetic instances, conducting in-context learning (ICL) with few-shot demonstrations (The ICL ability of LLMs tends to exhibit a significant degradation after supervised fine-tuning (SFT) on specific tasks)</a:t>
            </a:r>
          </a:p>
          <a:p>
            <a:pPr lvl="1"/>
            <a:r>
              <a:rPr lang="en-US"/>
              <a:t>latest LLM is used to refine the outputs of synthetic instances (synthetic instance retains the knowledge acquired by the latest LLM.)</a:t>
            </a:r>
          </a:p>
          <a:p>
            <a:pPr lvl="1"/>
            <a:r>
              <a:rPr lang="en-US"/>
              <a:t>select diverse high-quality synthetic instances for rehearsal (through clustering)</a:t>
            </a:r>
          </a:p>
          <a:p>
            <a:pPr lvl="1"/>
            <a:r>
              <a:rPr lang="en-IN"/>
              <a:t>Llama-2-7b  and </a:t>
            </a:r>
            <a:r>
              <a:rPr lang="en-IN" err="1"/>
              <a:t>SuperNI</a:t>
            </a:r>
            <a:r>
              <a:rPr lang="en-IN"/>
              <a:t> dataset (Wang et al., 2022)</a:t>
            </a:r>
          </a:p>
        </p:txBody>
      </p:sp>
      <p:sp>
        <p:nvSpPr>
          <p:cNvPr id="5" name="TextBox 4">
            <a:extLst>
              <a:ext uri="{FF2B5EF4-FFF2-40B4-BE49-F238E27FC236}">
                <a16:creationId xmlns:a16="http://schemas.microsoft.com/office/drawing/2014/main" id="{57DC5E65-FDB3-15EF-598F-B0779CFC3A37}"/>
              </a:ext>
            </a:extLst>
          </p:cNvPr>
          <p:cNvSpPr txBox="1"/>
          <p:nvPr/>
        </p:nvSpPr>
        <p:spPr>
          <a:xfrm>
            <a:off x="139148" y="4698475"/>
            <a:ext cx="8693153"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IN" sz="1000" err="1"/>
              <a:t>J.Huang,L.Cui,A.Wang,C.Yang,X.Liao,L.Song,J.Yao,andJ.Su</a:t>
            </a:r>
            <a:r>
              <a:rPr lang="en-IN" sz="1000"/>
              <a:t>. Mitigatingcatastrophicforgettinginlargelanguagemodelswithself-synthesized rehearsal, ACL 2024.</a:t>
            </a:r>
          </a:p>
        </p:txBody>
      </p:sp>
      <p:pic>
        <p:nvPicPr>
          <p:cNvPr id="7" name="Picture 6">
            <a:extLst>
              <a:ext uri="{FF2B5EF4-FFF2-40B4-BE49-F238E27FC236}">
                <a16:creationId xmlns:a16="http://schemas.microsoft.com/office/drawing/2014/main" id="{66179841-B22C-FC6B-B65B-0876E744E7E8}"/>
              </a:ext>
            </a:extLst>
          </p:cNvPr>
          <p:cNvPicPr>
            <a:picLocks noChangeAspect="1"/>
          </p:cNvPicPr>
          <p:nvPr/>
        </p:nvPicPr>
        <p:blipFill>
          <a:blip r:embed="rId2"/>
          <a:stretch>
            <a:fillRect/>
          </a:stretch>
        </p:blipFill>
        <p:spPr>
          <a:xfrm>
            <a:off x="181888" y="2916373"/>
            <a:ext cx="4790661" cy="1661583"/>
          </a:xfrm>
          <a:prstGeom prst="rect">
            <a:avLst/>
          </a:prstGeom>
        </p:spPr>
      </p:pic>
      <p:pic>
        <p:nvPicPr>
          <p:cNvPr id="9" name="Picture 8">
            <a:extLst>
              <a:ext uri="{FF2B5EF4-FFF2-40B4-BE49-F238E27FC236}">
                <a16:creationId xmlns:a16="http://schemas.microsoft.com/office/drawing/2014/main" id="{91CF1AB2-970C-EAA5-21F4-586EECC78CF4}"/>
              </a:ext>
            </a:extLst>
          </p:cNvPr>
          <p:cNvPicPr>
            <a:picLocks noChangeAspect="1"/>
          </p:cNvPicPr>
          <p:nvPr/>
        </p:nvPicPr>
        <p:blipFill>
          <a:blip r:embed="rId3"/>
          <a:stretch>
            <a:fillRect/>
          </a:stretch>
        </p:blipFill>
        <p:spPr>
          <a:xfrm>
            <a:off x="5058426" y="2899311"/>
            <a:ext cx="3644461" cy="1799164"/>
          </a:xfrm>
          <a:prstGeom prst="rect">
            <a:avLst/>
          </a:prstGeom>
        </p:spPr>
      </p:pic>
    </p:spTree>
    <p:extLst>
      <p:ext uri="{BB962C8B-B14F-4D97-AF65-F5344CB8AC3E}">
        <p14:creationId xmlns:p14="http://schemas.microsoft.com/office/powerpoint/2010/main" val="379323180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8C482-4810-A9B2-9562-A9263FDA51F8}"/>
              </a:ext>
            </a:extLst>
          </p:cNvPr>
          <p:cNvSpPr>
            <a:spLocks noGrp="1"/>
          </p:cNvSpPr>
          <p:nvPr>
            <p:ph type="title"/>
          </p:nvPr>
        </p:nvSpPr>
        <p:spPr>
          <a:xfrm>
            <a:off x="0" y="0"/>
            <a:ext cx="8520602" cy="572701"/>
          </a:xfrm>
        </p:spPr>
        <p:txBody>
          <a:bodyPr>
            <a:normAutofit fontScale="90000"/>
          </a:bodyPr>
          <a:lstStyle/>
          <a:p>
            <a:r>
              <a:rPr lang="en-IN" dirty="0"/>
              <a:t>CFT -  Orthogonal LORA</a:t>
            </a:r>
          </a:p>
        </p:txBody>
      </p:sp>
      <p:sp>
        <p:nvSpPr>
          <p:cNvPr id="3" name="Text Placeholder 2">
            <a:extLst>
              <a:ext uri="{FF2B5EF4-FFF2-40B4-BE49-F238E27FC236}">
                <a16:creationId xmlns:a16="http://schemas.microsoft.com/office/drawing/2014/main" id="{CE514075-201E-5ED3-D931-092ED0914FAA}"/>
              </a:ext>
            </a:extLst>
          </p:cNvPr>
          <p:cNvSpPr>
            <a:spLocks noGrp="1"/>
          </p:cNvSpPr>
          <p:nvPr>
            <p:ph type="body" idx="1"/>
          </p:nvPr>
        </p:nvSpPr>
        <p:spPr>
          <a:xfrm>
            <a:off x="311699" y="1152474"/>
            <a:ext cx="8520602" cy="1720601"/>
          </a:xfrm>
        </p:spPr>
        <p:txBody>
          <a:bodyPr>
            <a:normAutofit fontScale="55000" lnSpcReduction="20000"/>
          </a:bodyPr>
          <a:lstStyle/>
          <a:p>
            <a:r>
              <a:rPr lang="en-US"/>
              <a:t>Introduce O-</a:t>
            </a:r>
            <a:r>
              <a:rPr lang="en-US" err="1"/>
              <a:t>LoRA</a:t>
            </a:r>
            <a:r>
              <a:rPr lang="en-US"/>
              <a:t>, a simple and efficient approach for continual learning in language models, incrementally learning new tasks in orthogonal subspaces</a:t>
            </a:r>
          </a:p>
          <a:p>
            <a:r>
              <a:rPr lang="fr-FR"/>
              <a:t>Orthogonal Gradient </a:t>
            </a:r>
            <a:r>
              <a:rPr lang="fr-FR" err="1"/>
              <a:t>Descent</a:t>
            </a:r>
            <a:r>
              <a:rPr lang="fr-FR"/>
              <a:t> (OGD) </a:t>
            </a:r>
            <a:r>
              <a:rPr lang="en-US"/>
              <a:t>needs to store gradients of all previous data - intractable for large-scale language models, used PEFT based on LORA</a:t>
            </a:r>
          </a:p>
          <a:p>
            <a:r>
              <a:rPr lang="en-US"/>
              <a:t>Hypothesis : </a:t>
            </a:r>
            <a:r>
              <a:rPr lang="en-US" err="1"/>
              <a:t>LoRA</a:t>
            </a:r>
            <a:r>
              <a:rPr lang="en-US"/>
              <a:t> parameters encapsulate crucial model update directions. Therefore, the gradient subspaces of previous tasks are succinctly represented by the </a:t>
            </a:r>
            <a:r>
              <a:rPr lang="en-US" err="1"/>
              <a:t>LoRA</a:t>
            </a:r>
            <a:r>
              <a:rPr lang="en-US"/>
              <a:t> parameters.</a:t>
            </a:r>
          </a:p>
          <a:p>
            <a:r>
              <a:rPr lang="en-US"/>
              <a:t>Llama &amp;B trained on – Alpaca data set - open-source multitask instruction tuning dataset introduced by </a:t>
            </a:r>
            <a:r>
              <a:rPr lang="en-US" err="1"/>
              <a:t>Taori</a:t>
            </a:r>
            <a:r>
              <a:rPr lang="en-US"/>
              <a:t> et al.  (2023) Tasks from various domains, such as STEM, humanities, social sciences, and general knowledge.</a:t>
            </a:r>
          </a:p>
          <a:p>
            <a:pPr marL="114300" indent="0">
              <a:buNone/>
            </a:pPr>
            <a:r>
              <a:rPr lang="en-IN"/>
              <a:t>          Tested on MMLU data set - Massive Multitask Language Understanding </a:t>
            </a:r>
            <a:r>
              <a:rPr lang="en-US"/>
              <a:t>designed to evaluate the general knowledge and problem-solving</a:t>
            </a:r>
            <a:endParaRPr lang="en-IN"/>
          </a:p>
        </p:txBody>
      </p:sp>
      <p:pic>
        <p:nvPicPr>
          <p:cNvPr id="5" name="Picture 4">
            <a:extLst>
              <a:ext uri="{FF2B5EF4-FFF2-40B4-BE49-F238E27FC236}">
                <a16:creationId xmlns:a16="http://schemas.microsoft.com/office/drawing/2014/main" id="{246D4646-4BEE-2A0F-880C-207451E3A02F}"/>
              </a:ext>
            </a:extLst>
          </p:cNvPr>
          <p:cNvPicPr>
            <a:picLocks noChangeAspect="1"/>
          </p:cNvPicPr>
          <p:nvPr/>
        </p:nvPicPr>
        <p:blipFill>
          <a:blip r:embed="rId2"/>
          <a:stretch>
            <a:fillRect/>
          </a:stretch>
        </p:blipFill>
        <p:spPr>
          <a:xfrm>
            <a:off x="4075043" y="3507151"/>
            <a:ext cx="1847469" cy="1524464"/>
          </a:xfrm>
          <a:prstGeom prst="rect">
            <a:avLst/>
          </a:prstGeom>
        </p:spPr>
      </p:pic>
      <p:pic>
        <p:nvPicPr>
          <p:cNvPr id="7" name="Picture 6">
            <a:extLst>
              <a:ext uri="{FF2B5EF4-FFF2-40B4-BE49-F238E27FC236}">
                <a16:creationId xmlns:a16="http://schemas.microsoft.com/office/drawing/2014/main" id="{BF855A4C-556F-4E9C-885B-AFBFC4599E42}"/>
              </a:ext>
            </a:extLst>
          </p:cNvPr>
          <p:cNvPicPr>
            <a:picLocks noChangeAspect="1"/>
          </p:cNvPicPr>
          <p:nvPr/>
        </p:nvPicPr>
        <p:blipFill>
          <a:blip r:embed="rId3"/>
          <a:stretch>
            <a:fillRect/>
          </a:stretch>
        </p:blipFill>
        <p:spPr>
          <a:xfrm>
            <a:off x="330590" y="2873076"/>
            <a:ext cx="3744453" cy="2270424"/>
          </a:xfrm>
          <a:prstGeom prst="rect">
            <a:avLst/>
          </a:prstGeom>
        </p:spPr>
      </p:pic>
      <p:pic>
        <p:nvPicPr>
          <p:cNvPr id="13" name="Picture 12">
            <a:extLst>
              <a:ext uri="{FF2B5EF4-FFF2-40B4-BE49-F238E27FC236}">
                <a16:creationId xmlns:a16="http://schemas.microsoft.com/office/drawing/2014/main" id="{9DC1B89D-BAD3-B191-7246-4B88A9B4A0A6}"/>
              </a:ext>
            </a:extLst>
          </p:cNvPr>
          <p:cNvPicPr>
            <a:picLocks noChangeAspect="1"/>
          </p:cNvPicPr>
          <p:nvPr/>
        </p:nvPicPr>
        <p:blipFill>
          <a:blip r:embed="rId4"/>
          <a:stretch>
            <a:fillRect/>
          </a:stretch>
        </p:blipFill>
        <p:spPr>
          <a:xfrm>
            <a:off x="6057030" y="3174011"/>
            <a:ext cx="2382681" cy="1524464"/>
          </a:xfrm>
          <a:prstGeom prst="rect">
            <a:avLst/>
          </a:prstGeom>
        </p:spPr>
      </p:pic>
      <p:pic>
        <p:nvPicPr>
          <p:cNvPr id="4" name="Google Shape;211;p36" descr="Google Shape;211;p36">
            <a:extLst>
              <a:ext uri="{FF2B5EF4-FFF2-40B4-BE49-F238E27FC236}">
                <a16:creationId xmlns:a16="http://schemas.microsoft.com/office/drawing/2014/main" id="{1D391A8B-2F9D-6010-609D-2BAC19EFA4D0}"/>
              </a:ext>
            </a:extLst>
          </p:cNvPr>
          <p:cNvPicPr>
            <a:picLocks noChangeAspect="1"/>
          </p:cNvPicPr>
          <p:nvPr/>
        </p:nvPicPr>
        <p:blipFill>
          <a:blip r:embed="rId5"/>
          <a:stretch>
            <a:fillRect/>
          </a:stretch>
        </p:blipFill>
        <p:spPr>
          <a:xfrm>
            <a:off x="4209561" y="2763532"/>
            <a:ext cx="3345427" cy="488582"/>
          </a:xfrm>
          <a:prstGeom prst="rect">
            <a:avLst/>
          </a:prstGeom>
          <a:ln w="12700">
            <a:miter lim="400000"/>
          </a:ln>
        </p:spPr>
      </p:pic>
    </p:spTree>
    <p:extLst>
      <p:ext uri="{BB962C8B-B14F-4D97-AF65-F5344CB8AC3E}">
        <p14:creationId xmlns:p14="http://schemas.microsoft.com/office/powerpoint/2010/main" val="145936617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Title 1"/>
          <p:cNvSpPr txBox="1">
            <a:spLocks noGrp="1"/>
          </p:cNvSpPr>
          <p:nvPr>
            <p:ph type="title"/>
          </p:nvPr>
        </p:nvSpPr>
        <p:spPr>
          <a:xfrm>
            <a:off x="-1" y="1924"/>
            <a:ext cx="9062226" cy="572702"/>
          </a:xfrm>
          <a:prstGeom prst="rect">
            <a:avLst/>
          </a:prstGeom>
        </p:spPr>
        <p:txBody>
          <a:bodyPr/>
          <a:lstStyle/>
          <a:p>
            <a:pPr defTabSz="822959">
              <a:defRPr sz="2250"/>
            </a:pPr>
            <a:r>
              <a:t>Continual Model Refinement: </a:t>
            </a:r>
            <a:r>
              <a:rPr>
                <a:solidFill>
                  <a:srgbClr val="808080"/>
                </a:solidFill>
              </a:rPr>
              <a:t>Post Deployment Improvement of LLMS</a:t>
            </a:r>
          </a:p>
        </p:txBody>
      </p:sp>
      <p:sp>
        <p:nvSpPr>
          <p:cNvPr id="410" name="Text Placeholder 2"/>
          <p:cNvSpPr txBox="1">
            <a:spLocks noGrp="1"/>
          </p:cNvSpPr>
          <p:nvPr>
            <p:ph type="body" sz="half" idx="1"/>
          </p:nvPr>
        </p:nvSpPr>
        <p:spPr>
          <a:xfrm>
            <a:off x="1108998" y="884721"/>
            <a:ext cx="2721432" cy="3694589"/>
          </a:xfrm>
          <a:prstGeom prst="rect">
            <a:avLst/>
          </a:prstGeom>
        </p:spPr>
        <p:txBody>
          <a:bodyPr/>
          <a:lstStyle/>
          <a:p>
            <a:pPr marL="0" indent="114300" algn="ctr">
              <a:buSzTx/>
              <a:buNone/>
              <a:defRPr sz="1400" b="1">
                <a:solidFill>
                  <a:srgbClr val="0D0D0D"/>
                </a:solidFill>
              </a:defRPr>
            </a:pPr>
            <a:r>
              <a:t>What Is CMR</a:t>
            </a:r>
          </a:p>
          <a:p>
            <a:pPr marL="0" indent="114300">
              <a:buSzTx/>
              <a:buNone/>
              <a:defRPr sz="1200"/>
            </a:pPr>
            <a:endParaRPr/>
          </a:p>
          <a:p>
            <a:pPr marL="0" indent="114300">
              <a:buSzTx/>
              <a:buNone/>
              <a:defRPr sz="1200"/>
            </a:pPr>
            <a:endParaRPr/>
          </a:p>
          <a:p>
            <a:pPr marL="0" indent="114300">
              <a:buSzTx/>
              <a:buNone/>
              <a:defRPr sz="1200"/>
            </a:pPr>
            <a:endParaRPr/>
          </a:p>
          <a:p>
            <a:pPr marL="0" indent="114300">
              <a:buSzTx/>
              <a:buNone/>
              <a:defRPr sz="1200"/>
            </a:pPr>
            <a:endParaRPr/>
          </a:p>
          <a:p>
            <a:pPr marL="0" indent="114300">
              <a:buSzTx/>
              <a:buNone/>
              <a:defRPr sz="1200"/>
            </a:pPr>
            <a:endParaRPr/>
          </a:p>
          <a:p>
            <a:pPr marL="0" indent="114300">
              <a:buSzTx/>
              <a:buNone/>
              <a:defRPr sz="1200"/>
            </a:pPr>
            <a:endParaRPr/>
          </a:p>
          <a:p>
            <a:pPr marL="0" indent="114300">
              <a:buSzTx/>
              <a:buNone/>
              <a:defRPr sz="1200"/>
            </a:pPr>
            <a:endParaRPr/>
          </a:p>
          <a:p>
            <a:pPr marL="0" indent="114300">
              <a:buSzTx/>
              <a:buNone/>
              <a:defRPr sz="1200"/>
            </a:pPr>
            <a:endParaRPr/>
          </a:p>
          <a:p>
            <a:pPr marL="0" indent="114300">
              <a:buSzTx/>
              <a:buNone/>
              <a:defRPr sz="1200"/>
            </a:pPr>
            <a:endParaRPr/>
          </a:p>
          <a:p>
            <a:pPr marL="0" indent="114300">
              <a:buSzTx/>
              <a:buNone/>
              <a:defRPr sz="1200"/>
            </a:pPr>
            <a:endParaRPr/>
          </a:p>
          <a:p>
            <a:pPr marL="0" indent="114300">
              <a:buSzTx/>
              <a:buNone/>
              <a:defRPr sz="1200"/>
            </a:pPr>
            <a:endParaRPr/>
          </a:p>
          <a:p>
            <a:pPr marL="0" indent="114300">
              <a:buSzTx/>
              <a:buNone/>
              <a:defRPr sz="1100"/>
            </a:pPr>
            <a:r>
              <a:t>CMR is the recurring and incremental process of improving or correcting a deployed LLM.</a:t>
            </a:r>
          </a:p>
        </p:txBody>
      </p:sp>
      <p:pic>
        <p:nvPicPr>
          <p:cNvPr id="411" name="Picture 9" descr="Picture 9"/>
          <p:cNvPicPr>
            <a:picLocks noChangeAspect="1"/>
          </p:cNvPicPr>
          <p:nvPr/>
        </p:nvPicPr>
        <p:blipFill>
          <a:blip r:embed="rId3"/>
          <a:stretch>
            <a:fillRect/>
          </a:stretch>
        </p:blipFill>
        <p:spPr>
          <a:xfrm>
            <a:off x="1456281" y="1290008"/>
            <a:ext cx="2026866" cy="2166996"/>
          </a:xfrm>
          <a:prstGeom prst="rect">
            <a:avLst/>
          </a:prstGeom>
          <a:ln w="12700">
            <a:miter lim="400000"/>
          </a:ln>
        </p:spPr>
      </p:pic>
      <p:sp>
        <p:nvSpPr>
          <p:cNvPr id="414" name="TextBox 13"/>
          <p:cNvSpPr txBox="1"/>
          <p:nvPr/>
        </p:nvSpPr>
        <p:spPr>
          <a:xfrm>
            <a:off x="4177713" y="1232922"/>
            <a:ext cx="3510006" cy="26776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marL="171450" indent="-171450">
              <a:buFont typeface="Arial" panose="020B0604020202020204" pitchFamily="34" charset="0"/>
              <a:buChar char="•"/>
              <a:defRPr sz="1200" b="1"/>
            </a:pPr>
            <a:endParaRPr lang="en-US" dirty="0"/>
          </a:p>
          <a:p>
            <a:pPr marL="171450" indent="-171450">
              <a:buFont typeface="Arial" panose="020B0604020202020204" pitchFamily="34" charset="0"/>
              <a:buChar char="•"/>
              <a:defRPr sz="1200" b="1"/>
            </a:pPr>
            <a:r>
              <a:rPr lang="en-IN" dirty="0"/>
              <a:t>Deployed language models decay over time due to shifting inputs, changing user needs, or emergent world-knowledge gaps. When such problems are identified, we want to make targeted edits while avoid modifying  </a:t>
            </a:r>
            <a:r>
              <a:rPr lang="en-IN" dirty="0" err="1"/>
              <a:t>behaviors</a:t>
            </a:r>
            <a:r>
              <a:rPr lang="en-IN" dirty="0"/>
              <a:t> of pre-trained models. </a:t>
            </a:r>
          </a:p>
          <a:p>
            <a:pPr marL="171450" indent="-171450">
              <a:buFont typeface="Arial" panose="020B0604020202020204" pitchFamily="34" charset="0"/>
              <a:buChar char="•"/>
              <a:defRPr sz="1200" b="1"/>
            </a:pPr>
            <a:endParaRPr lang="en-IN" dirty="0"/>
          </a:p>
          <a:p>
            <a:pPr marL="171450" indent="-171450">
              <a:buFont typeface="Arial" panose="020B0604020202020204" pitchFamily="34" charset="0"/>
              <a:buChar char="•"/>
              <a:defRPr sz="1200" b="1"/>
            </a:pPr>
            <a:r>
              <a:rPr dirty="0"/>
              <a:t>CMR allows safe, targeted, and continual improvement of a deployed LLM.</a:t>
            </a:r>
            <a:br>
              <a:rPr dirty="0"/>
            </a:br>
            <a:r>
              <a:rPr b="0" dirty="0"/>
              <a:t>Modern methods use </a:t>
            </a:r>
            <a:r>
              <a:rPr lang="en-US" b="1" dirty="0"/>
              <a:t>model editing, </a:t>
            </a:r>
            <a:r>
              <a:rPr dirty="0"/>
              <a:t>retrieval-triggered updates and parameter isolation (e.g., </a:t>
            </a:r>
            <a:r>
              <a:rPr dirty="0" err="1"/>
              <a:t>LoRA</a:t>
            </a:r>
            <a:r>
              <a:rPr dirty="0"/>
              <a:t> experts)</a:t>
            </a:r>
            <a:r>
              <a:rPr b="0" dirty="0"/>
              <a:t> to avoid broad interference and maintain alignment.</a:t>
            </a:r>
          </a:p>
        </p:txBody>
      </p:sp>
    </p:spTree>
    <p:extLst>
      <p:ext uri="{BB962C8B-B14F-4D97-AF65-F5344CB8AC3E}">
        <p14:creationId xmlns:p14="http://schemas.microsoft.com/office/powerpoint/2010/main" val="262103801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Google Shape;227;p38"/>
          <p:cNvSpPr txBox="1">
            <a:spLocks noGrp="1"/>
          </p:cNvSpPr>
          <p:nvPr>
            <p:ph type="title"/>
          </p:nvPr>
        </p:nvSpPr>
        <p:spPr>
          <a:xfrm>
            <a:off x="0" y="20730"/>
            <a:ext cx="8520602" cy="572701"/>
          </a:xfrm>
          <a:prstGeom prst="rect">
            <a:avLst/>
          </a:prstGeom>
        </p:spPr>
        <p:txBody>
          <a:bodyPr/>
          <a:lstStyle>
            <a:lvl1pPr>
              <a:defRPr sz="2500"/>
            </a:lvl1pPr>
          </a:lstStyle>
          <a:p>
            <a:r>
              <a:rPr lang="en-IN" dirty="0"/>
              <a:t>Lifelong Model Editing with Discrete Key-Value Adaptors</a:t>
            </a:r>
            <a:endParaRPr dirty="0"/>
          </a:p>
        </p:txBody>
      </p:sp>
      <p:sp>
        <p:nvSpPr>
          <p:cNvPr id="417" name="Google Shape;228;p38"/>
          <p:cNvSpPr txBox="1">
            <a:spLocks noGrp="1"/>
          </p:cNvSpPr>
          <p:nvPr>
            <p:ph type="body" sz="half" idx="1"/>
          </p:nvPr>
        </p:nvSpPr>
        <p:spPr>
          <a:xfrm>
            <a:off x="0" y="704961"/>
            <a:ext cx="5161963" cy="3416400"/>
          </a:xfrm>
          <a:prstGeom prst="rect">
            <a:avLst/>
          </a:prstGeom>
        </p:spPr>
        <p:txBody>
          <a:bodyPr>
            <a:noAutofit/>
          </a:bodyPr>
          <a:lstStyle/>
          <a:p>
            <a:pPr marL="0" indent="0">
              <a:lnSpc>
                <a:spcPct val="103500"/>
              </a:lnSpc>
              <a:buSzTx/>
              <a:buNone/>
              <a:defRPr sz="1100">
                <a:solidFill>
                  <a:srgbClr val="000000"/>
                </a:solidFill>
              </a:defRPr>
            </a:pPr>
            <a:r>
              <a:rPr sz="1000" dirty="0"/>
              <a:t>This method treats </a:t>
            </a:r>
            <a:r>
              <a:rPr sz="1000" b="1" dirty="0"/>
              <a:t>hidden representations</a:t>
            </a:r>
            <a:r>
              <a:rPr sz="1000" dirty="0"/>
              <a:t> of the language model as a </a:t>
            </a:r>
            <a:r>
              <a:rPr sz="1000" i="1" dirty="0"/>
              <a:t>similarity key</a:t>
            </a:r>
            <a:r>
              <a:rPr sz="1000" dirty="0"/>
              <a:t> to decide </a:t>
            </a:r>
            <a:r>
              <a:rPr sz="1000" b="1" dirty="0"/>
              <a:t>when</a:t>
            </a:r>
            <a:r>
              <a:rPr sz="1000" dirty="0"/>
              <a:t> to use the updated parameters for a new task.</a:t>
            </a:r>
            <a:endParaRPr lang="en-US" sz="1000" dirty="0"/>
          </a:p>
          <a:p>
            <a:pPr marL="0" indent="0">
              <a:lnSpc>
                <a:spcPct val="103500"/>
              </a:lnSpc>
              <a:buSzTx/>
              <a:buNone/>
              <a:defRPr sz="1100">
                <a:solidFill>
                  <a:srgbClr val="000000"/>
                </a:solidFill>
              </a:defRPr>
            </a:pPr>
            <a:endParaRPr lang="en-US" sz="1000" dirty="0"/>
          </a:p>
          <a:p>
            <a:pPr marL="0" indent="0">
              <a:lnSpc>
                <a:spcPct val="103500"/>
              </a:lnSpc>
              <a:buSzTx/>
              <a:buNone/>
              <a:defRPr sz="1100">
                <a:solidFill>
                  <a:srgbClr val="000000"/>
                </a:solidFill>
              </a:defRPr>
            </a:pPr>
            <a:r>
              <a:rPr lang="en-IN" sz="1000" b="1" dirty="0"/>
              <a:t>GRACE</a:t>
            </a:r>
            <a:r>
              <a:rPr lang="en-IN" sz="1000" dirty="0"/>
              <a:t> enables </a:t>
            </a:r>
            <a:r>
              <a:rPr lang="en-IN" sz="1000" b="1" dirty="0"/>
              <a:t>targeted, non-destructive model edits</a:t>
            </a:r>
            <a:r>
              <a:rPr lang="en-IN" sz="1000" dirty="0"/>
              <a:t> by adding a lightweight </a:t>
            </a:r>
            <a:r>
              <a:rPr lang="en-IN" sz="1000" b="1" dirty="0"/>
              <a:t>key–value memory</a:t>
            </a:r>
            <a:r>
              <a:rPr lang="en-IN" sz="1000" dirty="0"/>
              <a:t> at selected layers, rather than modifying the model’s original weights.</a:t>
            </a:r>
            <a:endParaRPr sz="1000" dirty="0"/>
          </a:p>
          <a:p>
            <a:pPr marL="0" indent="0">
              <a:lnSpc>
                <a:spcPct val="103500"/>
              </a:lnSpc>
              <a:spcBef>
                <a:spcPts val="1400"/>
              </a:spcBef>
              <a:buSzTx/>
              <a:buNone/>
              <a:defRPr sz="1300" b="1">
                <a:solidFill>
                  <a:srgbClr val="000000"/>
                </a:solidFill>
              </a:defRPr>
            </a:pPr>
            <a:r>
              <a:rPr sz="1000" dirty="0"/>
              <a:t>How it works</a:t>
            </a:r>
            <a:endParaRPr lang="en-US" sz="1000" dirty="0"/>
          </a:p>
          <a:p>
            <a:r>
              <a:rPr lang="en-IN" sz="1000" dirty="0"/>
              <a:t>Each edit stores: (h</a:t>
            </a:r>
            <a:r>
              <a:rPr lang="en-IN" sz="1000" baseline="30000" dirty="0"/>
              <a:t>l−1</a:t>
            </a:r>
            <a:r>
              <a:rPr lang="en-IN" sz="1000" dirty="0"/>
              <a:t>,v)</a:t>
            </a:r>
          </a:p>
          <a:p>
            <a:pPr lvl="1">
              <a:buFont typeface="Arial" panose="020B0604020202020204" pitchFamily="34" charset="0"/>
              <a:buChar char="•"/>
            </a:pPr>
            <a:r>
              <a:rPr lang="en-IN" sz="1000" dirty="0"/>
              <a:t>a </a:t>
            </a:r>
            <a:r>
              <a:rPr lang="en-IN" sz="1000" b="1" dirty="0"/>
              <a:t>key</a:t>
            </a:r>
            <a:r>
              <a:rPr lang="en-IN" sz="1000" dirty="0"/>
              <a:t> (representing a latent activation pattern h</a:t>
            </a:r>
            <a:r>
              <a:rPr lang="en-IN" sz="1000" baseline="30000" dirty="0"/>
              <a:t>l−1</a:t>
            </a:r>
            <a:r>
              <a:rPr lang="en-IN" sz="1000" dirty="0"/>
              <a:t>)</a:t>
            </a:r>
          </a:p>
          <a:p>
            <a:pPr lvl="1">
              <a:buFont typeface="Arial" panose="020B0604020202020204" pitchFamily="34" charset="0"/>
              <a:buChar char="•"/>
            </a:pPr>
            <a:r>
              <a:rPr lang="en-IN" sz="1000" dirty="0"/>
              <a:t>a </a:t>
            </a:r>
            <a:r>
              <a:rPr lang="en-IN" sz="1000" b="1" dirty="0"/>
              <a:t>value</a:t>
            </a:r>
            <a:r>
              <a:rPr lang="en-IN" sz="1000" dirty="0"/>
              <a:t> (the corrected or updated </a:t>
            </a:r>
            <a:r>
              <a:rPr lang="en-IN" sz="1000" dirty="0" err="1"/>
              <a:t>behavior</a:t>
            </a:r>
            <a:r>
              <a:rPr lang="en-IN" sz="1000" dirty="0"/>
              <a:t> v, learnt by fine tuning)</a:t>
            </a:r>
          </a:p>
          <a:p>
            <a:pPr lvl="1">
              <a:buFont typeface="Arial" panose="020B0604020202020204" pitchFamily="34" charset="0"/>
              <a:buChar char="•"/>
            </a:pPr>
            <a:r>
              <a:rPr lang="en-IN" sz="1000" dirty="0"/>
              <a:t>an </a:t>
            </a:r>
            <a:r>
              <a:rPr lang="en-IN" sz="1000" b="1" dirty="0"/>
              <a:t>influence radius</a:t>
            </a:r>
            <a:r>
              <a:rPr lang="en-IN" sz="1000" dirty="0"/>
              <a:t> (</a:t>
            </a:r>
            <a:r>
              <a:rPr lang="el-GR" sz="1000" dirty="0"/>
              <a:t>ε) </a:t>
            </a:r>
            <a:r>
              <a:rPr lang="en-IN" sz="1000" dirty="0"/>
              <a:t>controlling when the edit applies</a:t>
            </a:r>
          </a:p>
          <a:p>
            <a:pPr marL="48986" indent="0">
              <a:buNone/>
            </a:pPr>
            <a:r>
              <a:rPr lang="en-IN" sz="1000" b="1" dirty="0"/>
              <a:t>Deferral decision at inference</a:t>
            </a:r>
            <a:endParaRPr lang="en-IN" sz="1000" dirty="0"/>
          </a:p>
          <a:p>
            <a:pPr>
              <a:buFont typeface="Arial" panose="020B0604020202020204" pitchFamily="34" charset="0"/>
              <a:buChar char="•"/>
            </a:pPr>
            <a:r>
              <a:rPr lang="en-IN" sz="1000" dirty="0"/>
              <a:t>At each GRACE-enabled layer, the model:</a:t>
            </a:r>
          </a:p>
          <a:p>
            <a:pPr marL="742950" lvl="1" indent="-285750">
              <a:buFont typeface="Arial" panose="020B0604020202020204" pitchFamily="34" charset="0"/>
              <a:buChar char="•"/>
            </a:pPr>
            <a:r>
              <a:rPr lang="en-IN" sz="1000" dirty="0"/>
              <a:t>Treats the current hidden activation as a </a:t>
            </a:r>
            <a:r>
              <a:rPr lang="en-IN" sz="1000" b="1" dirty="0"/>
              <a:t>query</a:t>
            </a:r>
            <a:endParaRPr lang="en-IN" sz="1000" dirty="0"/>
          </a:p>
          <a:p>
            <a:pPr marL="742950" lvl="1" indent="-285750">
              <a:buFont typeface="Arial" panose="020B0604020202020204" pitchFamily="34" charset="0"/>
              <a:buChar char="•"/>
            </a:pPr>
            <a:r>
              <a:rPr lang="en-IN" sz="1000" dirty="0"/>
              <a:t>Searches for the </a:t>
            </a:r>
            <a:r>
              <a:rPr lang="en-IN" sz="1000" b="1" dirty="0"/>
              <a:t>closest stored key</a:t>
            </a:r>
            <a:endParaRPr lang="en-IN" sz="1000" dirty="0"/>
          </a:p>
          <a:p>
            <a:pPr>
              <a:buFont typeface="Arial" panose="020B0604020202020204" pitchFamily="34" charset="0"/>
              <a:buChar char="•"/>
            </a:pPr>
            <a:r>
              <a:rPr lang="en-IN" sz="1000" dirty="0"/>
              <a:t>If the query is </a:t>
            </a:r>
            <a:r>
              <a:rPr lang="en-IN" sz="1000" b="1" dirty="0"/>
              <a:t>similar enough</a:t>
            </a:r>
            <a:r>
              <a:rPr lang="en-IN" sz="1000" dirty="0"/>
              <a:t> (distance &lt; </a:t>
            </a:r>
            <a:r>
              <a:rPr lang="el-GR" sz="1000" dirty="0"/>
              <a:t>ε):</a:t>
            </a:r>
            <a:r>
              <a:rPr lang="en-US" sz="1000" dirty="0"/>
              <a:t> </a:t>
            </a:r>
            <a:r>
              <a:rPr lang="en-IN" sz="1000" dirty="0"/>
              <a:t>GRACE uses the value</a:t>
            </a:r>
          </a:p>
          <a:p>
            <a:pPr>
              <a:buFont typeface="Arial" panose="020B0604020202020204" pitchFamily="34" charset="0"/>
              <a:buChar char="•"/>
            </a:pPr>
            <a:r>
              <a:rPr lang="en-IN" sz="1000" dirty="0"/>
              <a:t>Else falls back to the original pretrained computation</a:t>
            </a:r>
          </a:p>
        </p:txBody>
      </p:sp>
      <p:pic>
        <p:nvPicPr>
          <p:cNvPr id="2" name="Picture 1">
            <a:extLst>
              <a:ext uri="{FF2B5EF4-FFF2-40B4-BE49-F238E27FC236}">
                <a16:creationId xmlns:a16="http://schemas.microsoft.com/office/drawing/2014/main" id="{7AE4DF7F-1EF0-1524-4692-A7CE84A68034}"/>
              </a:ext>
            </a:extLst>
          </p:cNvPr>
          <p:cNvPicPr>
            <a:picLocks noChangeAspect="1"/>
          </p:cNvPicPr>
          <p:nvPr/>
        </p:nvPicPr>
        <p:blipFill>
          <a:blip r:embed="rId3"/>
          <a:stretch>
            <a:fillRect/>
          </a:stretch>
        </p:blipFill>
        <p:spPr>
          <a:xfrm>
            <a:off x="5067230" y="793808"/>
            <a:ext cx="4090266" cy="1705054"/>
          </a:xfrm>
          <a:prstGeom prst="rect">
            <a:avLst/>
          </a:prstGeom>
        </p:spPr>
      </p:pic>
      <p:pic>
        <p:nvPicPr>
          <p:cNvPr id="3" name="Picture 2">
            <a:extLst>
              <a:ext uri="{FF2B5EF4-FFF2-40B4-BE49-F238E27FC236}">
                <a16:creationId xmlns:a16="http://schemas.microsoft.com/office/drawing/2014/main" id="{5591DDB3-64D6-DA60-17E6-492B241F887D}"/>
              </a:ext>
            </a:extLst>
          </p:cNvPr>
          <p:cNvPicPr>
            <a:picLocks noChangeAspect="1"/>
          </p:cNvPicPr>
          <p:nvPr/>
        </p:nvPicPr>
        <p:blipFill rotWithShape="1">
          <a:blip r:embed="rId4"/>
          <a:srcRect t="10133" b="10681"/>
          <a:stretch/>
        </p:blipFill>
        <p:spPr>
          <a:xfrm>
            <a:off x="5522198" y="2808664"/>
            <a:ext cx="3369796" cy="455579"/>
          </a:xfrm>
          <a:prstGeom prst="rect">
            <a:avLst/>
          </a:prstGeom>
        </p:spPr>
      </p:pic>
      <p:sp>
        <p:nvSpPr>
          <p:cNvPr id="5" name="TextBox 4">
            <a:extLst>
              <a:ext uri="{FF2B5EF4-FFF2-40B4-BE49-F238E27FC236}">
                <a16:creationId xmlns:a16="http://schemas.microsoft.com/office/drawing/2014/main" id="{84D375A6-92DA-472D-1FC8-72D03460C1FC}"/>
              </a:ext>
            </a:extLst>
          </p:cNvPr>
          <p:cNvSpPr txBox="1"/>
          <p:nvPr/>
        </p:nvSpPr>
        <p:spPr>
          <a:xfrm>
            <a:off x="66302" y="4740966"/>
            <a:ext cx="9002128" cy="6001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100"/>
              <a:t>T. </a:t>
            </a:r>
            <a:r>
              <a:rPr lang="en-US" sz="1100" err="1"/>
              <a:t>Hartvigsen</a:t>
            </a:r>
            <a:r>
              <a:rPr lang="en-US" sz="1100"/>
              <a:t>, S. </a:t>
            </a:r>
            <a:r>
              <a:rPr lang="en-US" sz="1100" err="1"/>
              <a:t>Sankaranarayanan</a:t>
            </a:r>
            <a:r>
              <a:rPr lang="en-US" sz="1100"/>
              <a:t>, H. </a:t>
            </a:r>
            <a:r>
              <a:rPr lang="en-US" sz="1100" err="1"/>
              <a:t>Palangi</a:t>
            </a:r>
            <a:r>
              <a:rPr lang="en-US" sz="1100"/>
              <a:t>, Y. Kim, and M. </a:t>
            </a:r>
            <a:r>
              <a:rPr lang="en-US" sz="1100" err="1"/>
              <a:t>Ghassemi</a:t>
            </a:r>
            <a:r>
              <a:rPr lang="en-US" sz="1100"/>
              <a:t>. Aging with grace: </a:t>
            </a:r>
          </a:p>
          <a:p>
            <a:r>
              <a:rPr lang="en-US" sz="1100"/>
              <a:t>Lifelong model editing with discrete key-value adaptors. In Advances in Neural Information Processing Systems, 2023.</a:t>
            </a:r>
          </a:p>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mj-lt"/>
              <a:ea typeface="+mj-ea"/>
              <a:cs typeface="+mj-cs"/>
              <a:sym typeface="Arial"/>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3D20A-FC23-E9E3-E0DC-254D34817D31}"/>
            </a:ext>
          </a:extLst>
        </p:cNvPr>
        <p:cNvGrpSpPr/>
        <p:nvPr/>
      </p:nvGrpSpPr>
      <p:grpSpPr>
        <a:xfrm>
          <a:off x="0" y="0"/>
          <a:ext cx="0" cy="0"/>
          <a:chOff x="0" y="0"/>
          <a:chExt cx="0" cy="0"/>
        </a:xfrm>
      </p:grpSpPr>
      <p:sp>
        <p:nvSpPr>
          <p:cNvPr id="416" name="Google Shape;227;p38">
            <a:extLst>
              <a:ext uri="{FF2B5EF4-FFF2-40B4-BE49-F238E27FC236}">
                <a16:creationId xmlns:a16="http://schemas.microsoft.com/office/drawing/2014/main" id="{47858EF8-DFD5-4258-7FEC-12D46B880FD5}"/>
              </a:ext>
            </a:extLst>
          </p:cNvPr>
          <p:cNvSpPr txBox="1">
            <a:spLocks noGrp="1"/>
          </p:cNvSpPr>
          <p:nvPr>
            <p:ph type="title"/>
          </p:nvPr>
        </p:nvSpPr>
        <p:spPr>
          <a:xfrm>
            <a:off x="0" y="16132"/>
            <a:ext cx="8520602" cy="572701"/>
          </a:xfrm>
          <a:prstGeom prst="rect">
            <a:avLst/>
          </a:prstGeom>
        </p:spPr>
        <p:txBody>
          <a:bodyPr/>
          <a:lstStyle>
            <a:lvl1pPr>
              <a:defRPr sz="2500"/>
            </a:lvl1pPr>
          </a:lstStyle>
          <a:p>
            <a:r>
              <a:rPr lang="en-IN"/>
              <a:t>Lifelong Model Editing with Discrete Key-Value Adaptors</a:t>
            </a:r>
            <a:endParaRPr/>
          </a:p>
        </p:txBody>
      </p:sp>
      <p:sp>
        <p:nvSpPr>
          <p:cNvPr id="417" name="Google Shape;228;p38">
            <a:extLst>
              <a:ext uri="{FF2B5EF4-FFF2-40B4-BE49-F238E27FC236}">
                <a16:creationId xmlns:a16="http://schemas.microsoft.com/office/drawing/2014/main" id="{EF733E95-EFCF-EE6B-27D2-A6A6271D14BF}"/>
              </a:ext>
            </a:extLst>
          </p:cNvPr>
          <p:cNvSpPr txBox="1">
            <a:spLocks noGrp="1"/>
          </p:cNvSpPr>
          <p:nvPr>
            <p:ph type="body" sz="half" idx="1"/>
          </p:nvPr>
        </p:nvSpPr>
        <p:spPr>
          <a:xfrm>
            <a:off x="0" y="704961"/>
            <a:ext cx="5161963" cy="3416400"/>
          </a:xfrm>
          <a:prstGeom prst="rect">
            <a:avLst/>
          </a:prstGeom>
        </p:spPr>
        <p:txBody>
          <a:bodyPr>
            <a:noAutofit/>
          </a:bodyPr>
          <a:lstStyle/>
          <a:p>
            <a:pPr marL="0" indent="0">
              <a:lnSpc>
                <a:spcPct val="103500"/>
              </a:lnSpc>
              <a:buSzTx/>
              <a:buNone/>
              <a:defRPr sz="1100">
                <a:solidFill>
                  <a:srgbClr val="000000"/>
                </a:solidFill>
              </a:defRPr>
            </a:pPr>
            <a:r>
              <a:rPr sz="1000"/>
              <a:t>This method treats </a:t>
            </a:r>
            <a:r>
              <a:rPr sz="1000" b="1"/>
              <a:t>hidden representations</a:t>
            </a:r>
            <a:r>
              <a:rPr sz="1000"/>
              <a:t> of the language model as a </a:t>
            </a:r>
            <a:r>
              <a:rPr sz="1000" i="1"/>
              <a:t>similarity key</a:t>
            </a:r>
            <a:r>
              <a:rPr sz="1000"/>
              <a:t> to decide </a:t>
            </a:r>
            <a:r>
              <a:rPr sz="1000" b="1"/>
              <a:t>when</a:t>
            </a:r>
            <a:r>
              <a:rPr sz="1000"/>
              <a:t> to use the updated parameters for a new task.</a:t>
            </a:r>
            <a:endParaRPr lang="en-US" sz="1000"/>
          </a:p>
          <a:p>
            <a:pPr marL="0" indent="0">
              <a:lnSpc>
                <a:spcPct val="103500"/>
              </a:lnSpc>
              <a:buSzTx/>
              <a:buNone/>
              <a:defRPr sz="1100">
                <a:solidFill>
                  <a:srgbClr val="000000"/>
                </a:solidFill>
              </a:defRPr>
            </a:pPr>
            <a:endParaRPr lang="en-US" sz="1000"/>
          </a:p>
          <a:p>
            <a:pPr marL="0" indent="0">
              <a:lnSpc>
                <a:spcPct val="103500"/>
              </a:lnSpc>
              <a:buSzTx/>
              <a:buNone/>
              <a:defRPr sz="1100">
                <a:solidFill>
                  <a:srgbClr val="000000"/>
                </a:solidFill>
              </a:defRPr>
            </a:pPr>
            <a:r>
              <a:rPr lang="en-IN" sz="1000" b="1"/>
              <a:t>GRACE</a:t>
            </a:r>
            <a:r>
              <a:rPr lang="en-IN" sz="1000"/>
              <a:t> enables </a:t>
            </a:r>
            <a:r>
              <a:rPr lang="en-IN" sz="1000" b="1"/>
              <a:t>targeted, non-destructive model edits</a:t>
            </a:r>
            <a:r>
              <a:rPr lang="en-IN" sz="1000"/>
              <a:t> by adding a lightweight </a:t>
            </a:r>
            <a:r>
              <a:rPr lang="en-IN" sz="1000" b="1"/>
              <a:t>key–value memory</a:t>
            </a:r>
            <a:r>
              <a:rPr lang="en-IN" sz="1000"/>
              <a:t> at selected layers, rather than modifying the model’s original weights.</a:t>
            </a:r>
          </a:p>
          <a:p>
            <a:pPr marL="0" indent="0">
              <a:lnSpc>
                <a:spcPct val="103500"/>
              </a:lnSpc>
              <a:buSzTx/>
              <a:buNone/>
              <a:defRPr sz="1100">
                <a:solidFill>
                  <a:srgbClr val="000000"/>
                </a:solidFill>
              </a:defRPr>
            </a:pPr>
            <a:endParaRPr lang="en-IN" sz="1000"/>
          </a:p>
          <a:p>
            <a:pPr marL="228600" indent="-228600" hangingPunct="0">
              <a:lnSpc>
                <a:spcPct val="100000"/>
              </a:lnSpc>
              <a:buClrTx/>
              <a:buSzTx/>
            </a:pPr>
            <a:r>
              <a:rPr lang="en-US" sz="1000" b="1">
                <a:solidFill>
                  <a:srgbClr val="000000"/>
                </a:solidFill>
              </a:rPr>
              <a:t>Experiments to correct hallucination</a:t>
            </a:r>
            <a:r>
              <a:rPr lang="en-US" sz="1000">
                <a:solidFill>
                  <a:srgbClr val="000000"/>
                </a:solidFill>
              </a:rPr>
              <a:t>: GPT-3 to generate 238 </a:t>
            </a:r>
            <a:r>
              <a:rPr lang="en-US" sz="1000" err="1">
                <a:solidFill>
                  <a:srgbClr val="000000"/>
                </a:solidFill>
              </a:rPr>
              <a:t>wikipedia</a:t>
            </a:r>
            <a:r>
              <a:rPr lang="en-US" sz="1000">
                <a:solidFill>
                  <a:srgbClr val="000000"/>
                </a:solidFill>
              </a:rPr>
              <a:t>-style biographies using subjects from </a:t>
            </a:r>
            <a:r>
              <a:rPr lang="en-US" sz="1000" err="1">
                <a:solidFill>
                  <a:srgbClr val="000000"/>
                </a:solidFill>
              </a:rPr>
              <a:t>WikiBio</a:t>
            </a:r>
            <a:r>
              <a:rPr lang="en-US" sz="1000">
                <a:solidFill>
                  <a:srgbClr val="000000"/>
                </a:solidFill>
              </a:rPr>
              <a:t>. </a:t>
            </a:r>
            <a:r>
              <a:rPr lang="en-US" sz="1000"/>
              <a:t>E</a:t>
            </a:r>
            <a:r>
              <a:rPr lang="en-US" sz="1000">
                <a:solidFill>
                  <a:srgbClr val="000000"/>
                </a:solidFill>
              </a:rPr>
              <a:t>dits for all 238 biographies, creating 1392 sequential edits and 592 already-accurate outputs.</a:t>
            </a:r>
          </a:p>
          <a:p>
            <a:pPr marL="228600" indent="-228600" hangingPunct="0">
              <a:lnSpc>
                <a:spcPct val="100000"/>
              </a:lnSpc>
              <a:buClrTx/>
              <a:buSzTx/>
            </a:pPr>
            <a:r>
              <a:rPr lang="en-US" sz="1000" b="1">
                <a:solidFill>
                  <a:srgbClr val="000000"/>
                </a:solidFill>
              </a:rPr>
              <a:t>Test </a:t>
            </a:r>
            <a:r>
              <a:rPr lang="en-US" sz="1000" b="1" err="1">
                <a:solidFill>
                  <a:srgbClr val="000000"/>
                </a:solidFill>
              </a:rPr>
              <a:t>RetentionRate</a:t>
            </a:r>
            <a:r>
              <a:rPr lang="en-US" sz="1000" b="1">
                <a:solidFill>
                  <a:srgbClr val="000000"/>
                </a:solidFill>
              </a:rPr>
              <a:t> (TRR): </a:t>
            </a:r>
            <a:r>
              <a:rPr lang="en-US" sz="1000"/>
              <a:t>Edited </a:t>
            </a:r>
            <a:r>
              <a:rPr lang="en-US" sz="1000">
                <a:solidFill>
                  <a:srgbClr val="000000"/>
                </a:solidFill>
              </a:rPr>
              <a:t>model retains its performance on original testing data</a:t>
            </a:r>
          </a:p>
          <a:p>
            <a:pPr marL="228600" indent="-228600" hangingPunct="0">
              <a:lnSpc>
                <a:spcPct val="100000"/>
              </a:lnSpc>
              <a:buClrTx/>
              <a:buSzTx/>
            </a:pPr>
            <a:r>
              <a:rPr lang="en-US" sz="1000" b="1">
                <a:solidFill>
                  <a:srgbClr val="000000"/>
                </a:solidFill>
              </a:rPr>
              <a:t>Edit Retention Rate (ERR): </a:t>
            </a:r>
            <a:r>
              <a:rPr lang="en-US" sz="1000">
                <a:solidFill>
                  <a:srgbClr val="000000"/>
                </a:solidFill>
              </a:rPr>
              <a:t>We check how well an edited model retains previous edits</a:t>
            </a:r>
          </a:p>
          <a:p>
            <a:pPr marL="228600" indent="-228600" hangingPunct="0">
              <a:lnSpc>
                <a:spcPct val="100000"/>
              </a:lnSpc>
              <a:buClrTx/>
              <a:buSzTx/>
            </a:pPr>
            <a:r>
              <a:rPr lang="en-US" sz="1000"/>
              <a:t>Metric used is perplexity -  lower the better</a:t>
            </a:r>
            <a:endParaRPr lang="en-US" sz="1000">
              <a:solidFill>
                <a:srgbClr val="000000"/>
              </a:solidFill>
            </a:endParaRPr>
          </a:p>
          <a:p>
            <a:pPr marL="0" indent="0">
              <a:lnSpc>
                <a:spcPct val="103500"/>
              </a:lnSpc>
              <a:buSzTx/>
              <a:buNone/>
              <a:defRPr sz="1100">
                <a:solidFill>
                  <a:srgbClr val="000000"/>
                </a:solidFill>
              </a:defRPr>
            </a:pPr>
            <a:endParaRPr sz="1000"/>
          </a:p>
        </p:txBody>
      </p:sp>
      <p:pic>
        <p:nvPicPr>
          <p:cNvPr id="2" name="Picture 1">
            <a:extLst>
              <a:ext uri="{FF2B5EF4-FFF2-40B4-BE49-F238E27FC236}">
                <a16:creationId xmlns:a16="http://schemas.microsoft.com/office/drawing/2014/main" id="{9D9EBDF3-BD19-C779-0082-560231691830}"/>
              </a:ext>
            </a:extLst>
          </p:cNvPr>
          <p:cNvPicPr>
            <a:picLocks noChangeAspect="1"/>
          </p:cNvPicPr>
          <p:nvPr/>
        </p:nvPicPr>
        <p:blipFill>
          <a:blip r:embed="rId3"/>
          <a:stretch>
            <a:fillRect/>
          </a:stretch>
        </p:blipFill>
        <p:spPr>
          <a:xfrm>
            <a:off x="5161963" y="718629"/>
            <a:ext cx="4090266" cy="1705054"/>
          </a:xfrm>
          <a:prstGeom prst="rect">
            <a:avLst/>
          </a:prstGeom>
        </p:spPr>
      </p:pic>
      <p:sp>
        <p:nvSpPr>
          <p:cNvPr id="5" name="TextBox 4">
            <a:extLst>
              <a:ext uri="{FF2B5EF4-FFF2-40B4-BE49-F238E27FC236}">
                <a16:creationId xmlns:a16="http://schemas.microsoft.com/office/drawing/2014/main" id="{71B2B2A1-0187-AE13-A2D1-BE8877563B4C}"/>
              </a:ext>
            </a:extLst>
          </p:cNvPr>
          <p:cNvSpPr txBox="1"/>
          <p:nvPr/>
        </p:nvSpPr>
        <p:spPr>
          <a:xfrm>
            <a:off x="66302" y="4740966"/>
            <a:ext cx="9002128" cy="6001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100"/>
              <a:t>T. </a:t>
            </a:r>
            <a:r>
              <a:rPr lang="en-US" sz="1100" err="1"/>
              <a:t>Hartvigsen</a:t>
            </a:r>
            <a:r>
              <a:rPr lang="en-US" sz="1100"/>
              <a:t>, S. </a:t>
            </a:r>
            <a:r>
              <a:rPr lang="en-US" sz="1100" err="1"/>
              <a:t>Sankaranarayanan</a:t>
            </a:r>
            <a:r>
              <a:rPr lang="en-US" sz="1100"/>
              <a:t>, H. </a:t>
            </a:r>
            <a:r>
              <a:rPr lang="en-US" sz="1100" err="1"/>
              <a:t>Palangi</a:t>
            </a:r>
            <a:r>
              <a:rPr lang="en-US" sz="1100"/>
              <a:t>, Y. Kim, and M. </a:t>
            </a:r>
            <a:r>
              <a:rPr lang="en-US" sz="1100" err="1"/>
              <a:t>Ghassemi</a:t>
            </a:r>
            <a:r>
              <a:rPr lang="en-US" sz="1100"/>
              <a:t>. Aging with grace: </a:t>
            </a:r>
          </a:p>
          <a:p>
            <a:r>
              <a:rPr lang="en-US" sz="1100"/>
              <a:t>Lifelong model editing with discrete key-value adaptors. In Advances in Neural Information Processing Systems, 2023.</a:t>
            </a:r>
          </a:p>
          <a:p>
            <a:pPr marL="0" marR="0" indent="0" algn="l" defTabSz="914400" rtl="0" fontAlgn="auto" latinLnBrk="0" hangingPunct="0">
              <a:lnSpc>
                <a:spcPct val="100000"/>
              </a:lnSpc>
              <a:spcBef>
                <a:spcPts val="0"/>
              </a:spcBef>
              <a:spcAft>
                <a:spcPts val="0"/>
              </a:spcAft>
              <a:buClrTx/>
              <a:buSzTx/>
              <a:buFontTx/>
              <a:buNone/>
              <a:tabLst/>
            </a:pPr>
            <a:endParaRPr kumimoji="0" lang="en-US" sz="1100" b="0" i="0" u="none" strike="noStrike" cap="none" spc="0" normalizeH="0" baseline="0">
              <a:ln>
                <a:noFill/>
              </a:ln>
              <a:solidFill>
                <a:srgbClr val="000000"/>
              </a:solidFill>
              <a:effectLst/>
              <a:uFillTx/>
              <a:latin typeface="+mj-lt"/>
              <a:ea typeface="+mj-ea"/>
              <a:cs typeface="+mj-cs"/>
              <a:sym typeface="Arial"/>
            </a:endParaRPr>
          </a:p>
        </p:txBody>
      </p:sp>
      <p:pic>
        <p:nvPicPr>
          <p:cNvPr id="9" name="Picture 8">
            <a:extLst>
              <a:ext uri="{FF2B5EF4-FFF2-40B4-BE49-F238E27FC236}">
                <a16:creationId xmlns:a16="http://schemas.microsoft.com/office/drawing/2014/main" id="{9701279A-2B3A-F320-0C0E-A7628D5C721F}"/>
              </a:ext>
            </a:extLst>
          </p:cNvPr>
          <p:cNvPicPr>
            <a:picLocks noChangeAspect="1"/>
          </p:cNvPicPr>
          <p:nvPr/>
        </p:nvPicPr>
        <p:blipFill>
          <a:blip r:embed="rId4"/>
          <a:stretch>
            <a:fillRect/>
          </a:stretch>
        </p:blipFill>
        <p:spPr>
          <a:xfrm>
            <a:off x="5869868" y="2655938"/>
            <a:ext cx="2986913" cy="1687396"/>
          </a:xfrm>
          <a:prstGeom prst="rect">
            <a:avLst/>
          </a:prstGeom>
        </p:spPr>
      </p:pic>
    </p:spTree>
    <p:extLst>
      <p:ext uri="{BB962C8B-B14F-4D97-AF65-F5344CB8AC3E}">
        <p14:creationId xmlns:p14="http://schemas.microsoft.com/office/powerpoint/2010/main" val="245468485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76A23-6069-59DB-0ABE-6C075385C8D5}"/>
              </a:ext>
            </a:extLst>
          </p:cNvPr>
          <p:cNvSpPr>
            <a:spLocks noGrp="1"/>
          </p:cNvSpPr>
          <p:nvPr>
            <p:ph type="title"/>
          </p:nvPr>
        </p:nvSpPr>
        <p:spPr>
          <a:xfrm>
            <a:off x="0" y="20229"/>
            <a:ext cx="8520602" cy="572701"/>
          </a:xfrm>
        </p:spPr>
        <p:txBody>
          <a:bodyPr>
            <a:normAutofit fontScale="90000"/>
          </a:bodyPr>
          <a:lstStyle/>
          <a:p>
            <a:r>
              <a:rPr lang="en-IN"/>
              <a:t>WISE:</a:t>
            </a:r>
            <a:r>
              <a:rPr lang="en-IN">
                <a:solidFill>
                  <a:schemeClr val="bg1">
                    <a:lumMod val="50000"/>
                  </a:schemeClr>
                </a:solidFill>
              </a:rPr>
              <a:t> A Dual-Memory Architecture for Lifelong Editing</a:t>
            </a:r>
          </a:p>
        </p:txBody>
      </p:sp>
      <p:sp>
        <p:nvSpPr>
          <p:cNvPr id="3" name="Text Placeholder 2">
            <a:extLst>
              <a:ext uri="{FF2B5EF4-FFF2-40B4-BE49-F238E27FC236}">
                <a16:creationId xmlns:a16="http://schemas.microsoft.com/office/drawing/2014/main" id="{8981DA71-E79C-273D-9CA6-4901E08BCB5A}"/>
              </a:ext>
            </a:extLst>
          </p:cNvPr>
          <p:cNvSpPr>
            <a:spLocks noGrp="1"/>
          </p:cNvSpPr>
          <p:nvPr>
            <p:ph type="body" idx="1"/>
          </p:nvPr>
        </p:nvSpPr>
        <p:spPr>
          <a:xfrm>
            <a:off x="128819" y="592930"/>
            <a:ext cx="8520602" cy="4222910"/>
          </a:xfrm>
        </p:spPr>
        <p:txBody>
          <a:bodyPr>
            <a:normAutofit/>
          </a:bodyPr>
          <a:lstStyle/>
          <a:p>
            <a:pPr marL="114300" indent="0">
              <a:buNone/>
            </a:pPr>
            <a:r>
              <a:rPr lang="en-IN" sz="1100">
                <a:solidFill>
                  <a:schemeClr val="tx1">
                    <a:lumMod val="95000"/>
                    <a:lumOff val="5000"/>
                  </a:schemeClr>
                </a:solidFill>
              </a:rPr>
              <a:t>Existing methods for Continual refinement for LLMs fail to achieve reliability, Generalization and Locality. WISE resolves this by introducing a dual-memory system that isolates edits from the original model’s knowledge.</a:t>
            </a:r>
          </a:p>
        </p:txBody>
      </p:sp>
      <p:sp>
        <p:nvSpPr>
          <p:cNvPr id="4" name="TextBox 3">
            <a:extLst>
              <a:ext uri="{FF2B5EF4-FFF2-40B4-BE49-F238E27FC236}">
                <a16:creationId xmlns:a16="http://schemas.microsoft.com/office/drawing/2014/main" id="{549FD1B5-B322-0561-1A67-9021C7410E2C}"/>
              </a:ext>
            </a:extLst>
          </p:cNvPr>
          <p:cNvSpPr txBox="1"/>
          <p:nvPr/>
        </p:nvSpPr>
        <p:spPr>
          <a:xfrm>
            <a:off x="268224" y="1146048"/>
            <a:ext cx="2926080" cy="30008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N" sz="1200" b="1" i="0" u="none" strike="noStrike" cap="none" spc="0" normalizeH="0" baseline="0">
                <a:ln>
                  <a:noFill/>
                </a:ln>
                <a:solidFill>
                  <a:srgbClr val="000000"/>
                </a:solidFill>
                <a:effectLst/>
                <a:uFillTx/>
                <a:latin typeface="+mj-lt"/>
                <a:ea typeface="+mj-ea"/>
                <a:cs typeface="+mj-cs"/>
                <a:sym typeface="Arial"/>
              </a:rPr>
              <a:t>The Impossible Triangle in Lifelong Editing</a:t>
            </a:r>
          </a:p>
          <a:p>
            <a:pPr marL="0" marR="0" indent="0" algn="l" defTabSz="914400" rtl="0" fontAlgn="auto" latinLnBrk="0" hangingPunct="0">
              <a:lnSpc>
                <a:spcPct val="100000"/>
              </a:lnSpc>
              <a:spcBef>
                <a:spcPts val="0"/>
              </a:spcBef>
              <a:spcAft>
                <a:spcPts val="0"/>
              </a:spcAft>
              <a:buClrTx/>
              <a:buSzTx/>
              <a:buFontTx/>
              <a:buNone/>
              <a:tabLst/>
            </a:pPr>
            <a:endParaRPr lang="en-IN" sz="1100" b="1"/>
          </a:p>
          <a:p>
            <a:pPr marL="0" marR="0" indent="0" algn="l" defTabSz="914400" rtl="0" fontAlgn="auto" latinLnBrk="0" hangingPunct="0">
              <a:lnSpc>
                <a:spcPct val="100000"/>
              </a:lnSpc>
              <a:spcBef>
                <a:spcPts val="0"/>
              </a:spcBef>
              <a:spcAft>
                <a:spcPts val="0"/>
              </a:spcAft>
              <a:buClrTx/>
              <a:buSzTx/>
              <a:buFontTx/>
              <a:buNone/>
              <a:tabLst/>
            </a:pPr>
            <a:r>
              <a:rPr kumimoji="0" lang="en-IN" sz="1100" i="0" u="none" strike="noStrike" cap="none" spc="0" normalizeH="0" baseline="0">
                <a:ln>
                  <a:noFill/>
                </a:ln>
                <a:solidFill>
                  <a:srgbClr val="000000"/>
                </a:solidFill>
                <a:effectLst/>
                <a:uFillTx/>
                <a:latin typeface="+mj-lt"/>
                <a:ea typeface="+mj-ea"/>
                <a:cs typeface="+mj-cs"/>
                <a:sym typeface="Arial"/>
              </a:rPr>
              <a:t>Methods that edit model parameters (</a:t>
            </a:r>
            <a:r>
              <a:rPr kumimoji="0" lang="en-IN" sz="1100" b="1" i="0" u="none" strike="noStrike" cap="none" spc="0" normalizeH="0" baseline="0">
                <a:ln>
                  <a:noFill/>
                </a:ln>
                <a:solidFill>
                  <a:srgbClr val="000000"/>
                </a:solidFill>
                <a:effectLst/>
                <a:uFillTx/>
                <a:latin typeface="+mj-lt"/>
                <a:ea typeface="+mj-ea"/>
                <a:cs typeface="+mj-cs"/>
                <a:sym typeface="Arial"/>
              </a:rPr>
              <a:t>long-term memory </a:t>
            </a:r>
            <a:r>
              <a:rPr kumimoji="0" lang="en-IN" sz="1100" i="0" u="none" strike="noStrike" cap="none" spc="0" normalizeH="0" baseline="0">
                <a:ln>
                  <a:noFill/>
                </a:ln>
                <a:solidFill>
                  <a:srgbClr val="000000"/>
                </a:solidFill>
                <a:effectLst/>
                <a:uFillTx/>
                <a:latin typeface="+mj-lt"/>
                <a:ea typeface="+mj-ea"/>
                <a:cs typeface="+mj-cs"/>
                <a:sym typeface="Arial"/>
              </a:rPr>
              <a:t>e.g., ROME) suffer from poor locality, while retrieval based methods (</a:t>
            </a:r>
            <a:r>
              <a:rPr kumimoji="0" lang="en-IN" sz="1100" b="1" i="0" u="none" strike="noStrike" cap="none" spc="0" normalizeH="0" baseline="0">
                <a:ln>
                  <a:noFill/>
                </a:ln>
                <a:solidFill>
                  <a:srgbClr val="000000"/>
                </a:solidFill>
                <a:effectLst/>
                <a:uFillTx/>
                <a:latin typeface="+mj-lt"/>
                <a:ea typeface="+mj-ea"/>
                <a:cs typeface="+mj-cs"/>
                <a:sym typeface="Arial"/>
              </a:rPr>
              <a:t>working memory, </a:t>
            </a:r>
            <a:r>
              <a:rPr kumimoji="0" lang="en-IN" sz="1100" i="0" u="none" strike="noStrike" cap="none" spc="0" normalizeH="0" baseline="0">
                <a:ln>
                  <a:noFill/>
                </a:ln>
                <a:solidFill>
                  <a:srgbClr val="000000"/>
                </a:solidFill>
                <a:effectLst/>
                <a:uFillTx/>
                <a:latin typeface="+mj-lt"/>
                <a:ea typeface="+mj-ea"/>
                <a:cs typeface="+mj-cs"/>
                <a:sym typeface="Arial"/>
              </a:rPr>
              <a:t>e.g., GRACE) fail to generalize. This creates a fundamental trade-off.</a:t>
            </a:r>
          </a:p>
          <a:p>
            <a:pPr marL="0" marR="0" indent="0" algn="l" defTabSz="914400" rtl="0" fontAlgn="auto" latinLnBrk="0" hangingPunct="0">
              <a:lnSpc>
                <a:spcPct val="100000"/>
              </a:lnSpc>
              <a:spcBef>
                <a:spcPts val="0"/>
              </a:spcBef>
              <a:spcAft>
                <a:spcPts val="0"/>
              </a:spcAft>
              <a:buClrTx/>
              <a:buSzTx/>
              <a:buFontTx/>
              <a:buNone/>
              <a:tabLst/>
            </a:pPr>
            <a:endParaRPr lang="en-IN" sz="1100"/>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IN" sz="1100" b="1" i="0" u="none" strike="noStrike" cap="none" spc="0" normalizeH="0" baseline="0">
                <a:ln>
                  <a:noFill/>
                </a:ln>
                <a:solidFill>
                  <a:srgbClr val="000000"/>
                </a:solidFill>
                <a:effectLst/>
                <a:uFillTx/>
                <a:latin typeface="+mj-lt"/>
                <a:ea typeface="+mj-ea"/>
                <a:cs typeface="+mj-cs"/>
                <a:sym typeface="Arial"/>
              </a:rPr>
              <a:t>Reliability: </a:t>
            </a:r>
            <a:r>
              <a:rPr kumimoji="0" lang="en-IN" sz="1100" i="0" u="none" strike="noStrike" cap="none" spc="0" normalizeH="0" baseline="0">
                <a:ln>
                  <a:noFill/>
                </a:ln>
                <a:solidFill>
                  <a:srgbClr val="000000"/>
                </a:solidFill>
                <a:effectLst/>
                <a:uFillTx/>
                <a:latin typeface="+mj-lt"/>
                <a:ea typeface="+mj-ea"/>
                <a:cs typeface="+mj-cs"/>
                <a:sym typeface="Arial"/>
              </a:rPr>
              <a:t> Remembering all past edits across a long sequence.</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IN" sz="1100" b="1" i="0" u="none" strike="noStrike" cap="none" spc="0" normalizeH="0" baseline="0">
                <a:ln>
                  <a:noFill/>
                </a:ln>
                <a:solidFill>
                  <a:srgbClr val="000000"/>
                </a:solidFill>
                <a:effectLst/>
                <a:uFillTx/>
                <a:latin typeface="+mj-lt"/>
                <a:ea typeface="+mj-ea"/>
                <a:cs typeface="+mj-cs"/>
                <a:sym typeface="Arial"/>
              </a:rPr>
              <a:t>Generaliz</a:t>
            </a:r>
            <a:r>
              <a:rPr lang="en-IN" sz="1100" b="1"/>
              <a:t>ation: </a:t>
            </a:r>
            <a:r>
              <a:rPr lang="en-IN" sz="1100"/>
              <a:t>Applying edits to paraphrased or semantically similar queries.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IN" sz="1100" b="1"/>
              <a:t>Locality: </a:t>
            </a:r>
            <a:r>
              <a:rPr lang="en-IN" sz="1100"/>
              <a:t>Ensuring edits do not affect unrelated knowledge in the model.</a:t>
            </a:r>
            <a:endParaRPr kumimoji="0" lang="en-IN" sz="1100" b="1" i="0" u="none" strike="noStrike" cap="none" spc="0" normalizeH="0" baseline="0">
              <a:ln>
                <a:noFill/>
              </a:ln>
              <a:solidFill>
                <a:srgbClr val="000000"/>
              </a:solidFill>
              <a:effectLst/>
              <a:uFillTx/>
              <a:latin typeface="+mj-lt"/>
              <a:ea typeface="+mj-ea"/>
              <a:cs typeface="+mj-cs"/>
              <a:sym typeface="Arial"/>
            </a:endParaRPr>
          </a:p>
        </p:txBody>
      </p:sp>
      <p:sp>
        <p:nvSpPr>
          <p:cNvPr id="5" name="TextBox 4">
            <a:extLst>
              <a:ext uri="{FF2B5EF4-FFF2-40B4-BE49-F238E27FC236}">
                <a16:creationId xmlns:a16="http://schemas.microsoft.com/office/drawing/2014/main" id="{6623A585-4909-0839-61E9-C88FDE4101C4}"/>
              </a:ext>
            </a:extLst>
          </p:cNvPr>
          <p:cNvSpPr txBox="1"/>
          <p:nvPr/>
        </p:nvSpPr>
        <p:spPr>
          <a:xfrm>
            <a:off x="3323122" y="1139952"/>
            <a:ext cx="5552653" cy="5432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N" sz="1200" b="1" i="0" u="none" strike="noStrike" cap="none" spc="0" normalizeH="0" baseline="0">
                <a:ln>
                  <a:noFill/>
                </a:ln>
                <a:solidFill>
                  <a:srgbClr val="000000"/>
                </a:solidFill>
                <a:effectLst/>
                <a:uFillTx/>
                <a:latin typeface="+mj-lt"/>
                <a:ea typeface="+mj-ea"/>
                <a:cs typeface="+mj-cs"/>
                <a:sym typeface="Arial"/>
              </a:rPr>
              <a:t>The WISE Solution: Dual Memory, Routing, and Sharding</a:t>
            </a:r>
          </a:p>
          <a:p>
            <a:pPr marL="0" marR="0" indent="0" algn="l" defTabSz="914400" rtl="0" fontAlgn="auto" latinLnBrk="0" hangingPunct="0">
              <a:lnSpc>
                <a:spcPct val="100000"/>
              </a:lnSpc>
              <a:spcBef>
                <a:spcPts val="0"/>
              </a:spcBef>
              <a:spcAft>
                <a:spcPts val="0"/>
              </a:spcAft>
              <a:buClrTx/>
              <a:buSzTx/>
              <a:buFontTx/>
              <a:buNone/>
              <a:tabLst/>
            </a:pPr>
            <a:endParaRPr lang="en-IN" sz="1200" b="1"/>
          </a:p>
          <a:p>
            <a:pPr marL="0" marR="0" indent="0" algn="l" defTabSz="914400" rtl="0" fontAlgn="auto" latinLnBrk="0" hangingPunct="0">
              <a:lnSpc>
                <a:spcPct val="100000"/>
              </a:lnSpc>
              <a:spcBef>
                <a:spcPts val="0"/>
              </a:spcBef>
              <a:spcAft>
                <a:spcPts val="0"/>
              </a:spcAft>
              <a:buClrTx/>
              <a:buSzTx/>
              <a:buFontTx/>
              <a:buNone/>
              <a:tabLst/>
            </a:pPr>
            <a:endParaRPr kumimoji="0" lang="en-IN" sz="1200" b="1" i="0" u="none" strike="noStrike" cap="none" spc="0" normalizeH="0" baseline="0">
              <a:ln>
                <a:noFill/>
              </a:ln>
              <a:solidFill>
                <a:srgbClr val="000000"/>
              </a:solidFill>
              <a:effectLst/>
              <a:uFillTx/>
              <a:latin typeface="+mj-lt"/>
              <a:ea typeface="+mj-ea"/>
              <a:cs typeface="+mj-cs"/>
              <a:sym typeface="Arial"/>
            </a:endParaRPr>
          </a:p>
          <a:p>
            <a:pPr marL="0" marR="0" indent="0" algn="l" defTabSz="914400" rtl="0" fontAlgn="auto" latinLnBrk="0" hangingPunct="0">
              <a:lnSpc>
                <a:spcPct val="100000"/>
              </a:lnSpc>
              <a:spcBef>
                <a:spcPts val="0"/>
              </a:spcBef>
              <a:spcAft>
                <a:spcPts val="0"/>
              </a:spcAft>
              <a:buClrTx/>
              <a:buSzTx/>
              <a:buFontTx/>
              <a:buNone/>
              <a:tabLst/>
            </a:pPr>
            <a:endParaRPr lang="en-IN" sz="1200" b="1"/>
          </a:p>
          <a:p>
            <a:pPr marL="0" marR="0" indent="0" algn="l" defTabSz="914400" rtl="0" fontAlgn="auto" latinLnBrk="0" hangingPunct="0">
              <a:lnSpc>
                <a:spcPct val="100000"/>
              </a:lnSpc>
              <a:spcBef>
                <a:spcPts val="0"/>
              </a:spcBef>
              <a:spcAft>
                <a:spcPts val="0"/>
              </a:spcAft>
              <a:buClrTx/>
              <a:buSzTx/>
              <a:buFontTx/>
              <a:buNone/>
              <a:tabLst/>
            </a:pPr>
            <a:endParaRPr kumimoji="0" lang="en-IN" sz="1200" b="1" i="0" u="none" strike="noStrike" cap="none" spc="0" normalizeH="0" baseline="0">
              <a:ln>
                <a:noFill/>
              </a:ln>
              <a:solidFill>
                <a:srgbClr val="000000"/>
              </a:solidFill>
              <a:effectLst/>
              <a:uFillTx/>
              <a:latin typeface="+mj-lt"/>
              <a:ea typeface="+mj-ea"/>
              <a:cs typeface="+mj-cs"/>
              <a:sym typeface="Arial"/>
            </a:endParaRPr>
          </a:p>
          <a:p>
            <a:pPr marL="0" marR="0" indent="0" algn="l" defTabSz="914400" rtl="0" fontAlgn="auto" latinLnBrk="0" hangingPunct="0">
              <a:lnSpc>
                <a:spcPct val="100000"/>
              </a:lnSpc>
              <a:spcBef>
                <a:spcPts val="0"/>
              </a:spcBef>
              <a:spcAft>
                <a:spcPts val="0"/>
              </a:spcAft>
              <a:buClrTx/>
              <a:buSzTx/>
              <a:buFontTx/>
              <a:buNone/>
              <a:tabLst/>
            </a:pPr>
            <a:endParaRPr lang="en-IN" sz="1200" b="1"/>
          </a:p>
          <a:p>
            <a:pPr marL="0" marR="0" indent="0" algn="l" defTabSz="914400" rtl="0" fontAlgn="auto" latinLnBrk="0" hangingPunct="0">
              <a:lnSpc>
                <a:spcPct val="100000"/>
              </a:lnSpc>
              <a:spcBef>
                <a:spcPts val="0"/>
              </a:spcBef>
              <a:spcAft>
                <a:spcPts val="0"/>
              </a:spcAft>
              <a:buClrTx/>
              <a:buSzTx/>
              <a:buFontTx/>
              <a:buNone/>
              <a:tabLst/>
            </a:pPr>
            <a:endParaRPr kumimoji="0" lang="en-IN" sz="1200" b="1" i="0" u="none" strike="noStrike" cap="none" spc="0" normalizeH="0" baseline="0">
              <a:ln>
                <a:noFill/>
              </a:ln>
              <a:solidFill>
                <a:srgbClr val="000000"/>
              </a:solidFill>
              <a:effectLst/>
              <a:uFillTx/>
              <a:latin typeface="+mj-lt"/>
              <a:ea typeface="+mj-ea"/>
              <a:cs typeface="+mj-cs"/>
              <a:sym typeface="Arial"/>
            </a:endParaRPr>
          </a:p>
          <a:p>
            <a:pPr marL="0" marR="0" indent="0" algn="l" defTabSz="914400" rtl="0" fontAlgn="auto" latinLnBrk="0" hangingPunct="0">
              <a:lnSpc>
                <a:spcPct val="100000"/>
              </a:lnSpc>
              <a:spcBef>
                <a:spcPts val="0"/>
              </a:spcBef>
              <a:spcAft>
                <a:spcPts val="0"/>
              </a:spcAft>
              <a:buClrTx/>
              <a:buSzTx/>
              <a:buFontTx/>
              <a:buNone/>
              <a:tabLst/>
            </a:pPr>
            <a:endParaRPr lang="en-IN" sz="1200" b="1"/>
          </a:p>
          <a:p>
            <a:pPr marL="0" marR="0" indent="0" algn="l" defTabSz="914400" rtl="0" fontAlgn="auto" latinLnBrk="0" hangingPunct="0">
              <a:lnSpc>
                <a:spcPct val="100000"/>
              </a:lnSpc>
              <a:spcBef>
                <a:spcPts val="0"/>
              </a:spcBef>
              <a:spcAft>
                <a:spcPts val="0"/>
              </a:spcAft>
              <a:buClrTx/>
              <a:buSzTx/>
              <a:buFontTx/>
              <a:buNone/>
              <a:tabLst/>
            </a:pPr>
            <a:endParaRPr kumimoji="0" lang="en-IN" sz="1200" b="1" i="0" u="none" strike="noStrike" cap="none" spc="0" normalizeH="0" baseline="0">
              <a:ln>
                <a:noFill/>
              </a:ln>
              <a:solidFill>
                <a:srgbClr val="000000"/>
              </a:solidFill>
              <a:effectLst/>
              <a:uFillTx/>
              <a:latin typeface="+mj-lt"/>
              <a:ea typeface="+mj-ea"/>
              <a:cs typeface="+mj-cs"/>
              <a:sym typeface="Arial"/>
            </a:endParaRPr>
          </a:p>
          <a:p>
            <a:pPr marL="0" marR="0" indent="0" algn="l" defTabSz="914400" rtl="0" fontAlgn="auto" latinLnBrk="0" hangingPunct="0">
              <a:lnSpc>
                <a:spcPct val="100000"/>
              </a:lnSpc>
              <a:spcBef>
                <a:spcPts val="0"/>
              </a:spcBef>
              <a:spcAft>
                <a:spcPts val="0"/>
              </a:spcAft>
              <a:buClrTx/>
              <a:buSzTx/>
              <a:buFontTx/>
              <a:buNone/>
              <a:tabLst/>
            </a:pPr>
            <a:endParaRPr lang="en-IN" sz="1200" b="1"/>
          </a:p>
          <a:p>
            <a:pPr marL="0" marR="0" indent="0" algn="l" defTabSz="914400" rtl="0" fontAlgn="auto" latinLnBrk="0" hangingPunct="0">
              <a:lnSpc>
                <a:spcPct val="100000"/>
              </a:lnSpc>
              <a:spcBef>
                <a:spcPts val="0"/>
              </a:spcBef>
              <a:spcAft>
                <a:spcPts val="0"/>
              </a:spcAft>
              <a:buClrTx/>
              <a:buSzTx/>
              <a:buFontTx/>
              <a:buNone/>
              <a:tabLst/>
            </a:pPr>
            <a:endParaRPr kumimoji="0" lang="en-IN" sz="1200" b="1" i="0" u="none" strike="noStrike" cap="none" spc="0" normalizeH="0" baseline="0">
              <a:ln>
                <a:noFill/>
              </a:ln>
              <a:solidFill>
                <a:srgbClr val="000000"/>
              </a:solidFill>
              <a:effectLst/>
              <a:uFillTx/>
              <a:latin typeface="+mj-lt"/>
              <a:ea typeface="+mj-ea"/>
              <a:cs typeface="+mj-cs"/>
              <a:sym typeface="Arial"/>
            </a:endParaRPr>
          </a:p>
          <a:p>
            <a:pPr marL="228600" marR="0" indent="-228600" algn="l" defTabSz="914400" rtl="0" fontAlgn="auto" latinLnBrk="0" hangingPunct="0">
              <a:lnSpc>
                <a:spcPct val="100000"/>
              </a:lnSpc>
              <a:spcBef>
                <a:spcPts val="0"/>
              </a:spcBef>
              <a:spcAft>
                <a:spcPts val="0"/>
              </a:spcAft>
              <a:buClrTx/>
              <a:buSzTx/>
              <a:buFontTx/>
              <a:buAutoNum type="arabicPeriod"/>
              <a:tabLst/>
            </a:pPr>
            <a:r>
              <a:rPr lang="en-IN" sz="1100" b="1"/>
              <a:t>Side Memory Creation: </a:t>
            </a:r>
            <a:r>
              <a:rPr lang="en-IN" sz="1100"/>
              <a:t>A copy of a specific FFN layer’s value matrix (</a:t>
            </a:r>
            <a:r>
              <a:rPr lang="en-IN" sz="1100" err="1"/>
              <a:t>w_v</a:t>
            </a:r>
            <a:r>
              <a:rPr lang="en-IN" sz="1100"/>
              <a:t>) is created to serve as a dedicated editable ‘side memory’ (</a:t>
            </a:r>
            <a:r>
              <a:rPr lang="en-IN" sz="1100" err="1"/>
              <a:t>W_v</a:t>
            </a:r>
            <a:r>
              <a:rPr lang="en-IN" sz="1100"/>
              <a:t>’)</a:t>
            </a:r>
          </a:p>
          <a:p>
            <a:pPr marL="228600" marR="0" indent="-228600" algn="l" defTabSz="914400" rtl="0" fontAlgn="auto" latinLnBrk="0" hangingPunct="0">
              <a:lnSpc>
                <a:spcPct val="100000"/>
              </a:lnSpc>
              <a:spcBef>
                <a:spcPts val="0"/>
              </a:spcBef>
              <a:spcAft>
                <a:spcPts val="0"/>
              </a:spcAft>
              <a:buClrTx/>
              <a:buSzTx/>
              <a:buFontTx/>
              <a:buAutoNum type="arabicPeriod"/>
              <a:tabLst/>
            </a:pPr>
            <a:r>
              <a:rPr kumimoji="0" lang="en-IN" sz="1100" b="1" i="0" u="none" strike="noStrike" cap="none" spc="0" normalizeH="0" baseline="0">
                <a:ln>
                  <a:noFill/>
                </a:ln>
                <a:solidFill>
                  <a:srgbClr val="000000"/>
                </a:solidFill>
                <a:effectLst/>
                <a:uFillTx/>
                <a:latin typeface="+mj-lt"/>
                <a:ea typeface="+mj-ea"/>
                <a:cs typeface="+mj-cs"/>
                <a:sym typeface="Arial"/>
              </a:rPr>
              <a:t>Activation</a:t>
            </a:r>
            <a:r>
              <a:rPr lang="en-IN" sz="1100" b="1"/>
              <a:t>-Based Routing: </a:t>
            </a:r>
            <a:r>
              <a:rPr lang="en-IN" sz="1100"/>
              <a:t>A router determines if an input x is related to an edit by calculating (A(·) = a is the activation of the side memory’s corresponding FFN layer)</a:t>
            </a:r>
            <a:br>
              <a:rPr lang="en-IN" sz="1100"/>
            </a:br>
            <a:endParaRPr lang="en-IN" sz="1100"/>
          </a:p>
          <a:p>
            <a:pPr marL="228600" marR="0" indent="-228600" algn="l" defTabSz="914400" rtl="0" fontAlgn="auto" latinLnBrk="0" hangingPunct="0">
              <a:lnSpc>
                <a:spcPct val="100000"/>
              </a:lnSpc>
              <a:spcBef>
                <a:spcPts val="0"/>
              </a:spcBef>
              <a:spcAft>
                <a:spcPts val="0"/>
              </a:spcAft>
              <a:buClrTx/>
              <a:buSzTx/>
              <a:buFontTx/>
              <a:buAutoNum type="arabicPeriod"/>
              <a:tabLst/>
            </a:pPr>
            <a:endParaRPr lang="en-IN" sz="1100"/>
          </a:p>
          <a:p>
            <a:pPr marL="228600" marR="0" indent="-228600" algn="l" defTabSz="914400" rtl="0" fontAlgn="auto" latinLnBrk="0" hangingPunct="0">
              <a:lnSpc>
                <a:spcPct val="100000"/>
              </a:lnSpc>
              <a:spcBef>
                <a:spcPts val="0"/>
              </a:spcBef>
              <a:spcAft>
                <a:spcPts val="0"/>
              </a:spcAft>
              <a:buClrTx/>
              <a:buSzTx/>
              <a:buFontTx/>
              <a:buAutoNum type="arabicPeriod"/>
              <a:tabLst/>
            </a:pPr>
            <a:r>
              <a:rPr kumimoji="0" lang="en-IN" sz="1100" b="1" i="0" u="none" strike="noStrike" cap="none" spc="0" normalizeH="0" baseline="0">
                <a:ln>
                  <a:noFill/>
                </a:ln>
                <a:solidFill>
                  <a:srgbClr val="000000"/>
                </a:solidFill>
                <a:effectLst/>
                <a:uFillTx/>
                <a:latin typeface="+mj-lt"/>
                <a:ea typeface="+mj-ea"/>
                <a:cs typeface="+mj-cs"/>
                <a:sym typeface="Arial"/>
              </a:rPr>
              <a:t>Knowled</a:t>
            </a:r>
            <a:r>
              <a:rPr lang="en-IN" sz="1100" b="1"/>
              <a:t>ge Sharding: </a:t>
            </a:r>
            <a:r>
              <a:rPr lang="en-IN" sz="1100"/>
              <a:t>Incoming edits are distributed across distinct subspaces of the side memory defined by random masks. This prevents catastrophic forgetting.</a:t>
            </a:r>
          </a:p>
          <a:p>
            <a:pPr marL="228600" marR="0" indent="-228600" algn="l" defTabSz="914400" rtl="0" fontAlgn="auto" latinLnBrk="0" hangingPunct="0">
              <a:lnSpc>
                <a:spcPct val="100000"/>
              </a:lnSpc>
              <a:spcBef>
                <a:spcPts val="0"/>
              </a:spcBef>
              <a:spcAft>
                <a:spcPts val="0"/>
              </a:spcAft>
              <a:buClrTx/>
              <a:buSzTx/>
              <a:buFontTx/>
              <a:buAutoNum type="arabicPeriod"/>
              <a:tabLst/>
            </a:pPr>
            <a:r>
              <a:rPr kumimoji="0" lang="en-IN" sz="1100" b="1" i="0" u="none" strike="noStrike" cap="none" spc="0" normalizeH="0" baseline="0">
                <a:ln>
                  <a:noFill/>
                </a:ln>
                <a:solidFill>
                  <a:srgbClr val="000000"/>
                </a:solidFill>
                <a:effectLst/>
                <a:uFillTx/>
                <a:latin typeface="+mj-lt"/>
                <a:ea typeface="+mj-ea"/>
                <a:cs typeface="+mj-cs"/>
                <a:sym typeface="Arial"/>
              </a:rPr>
              <a:t>Conflict</a:t>
            </a:r>
            <a:r>
              <a:rPr lang="en-IN" sz="1100" b="1"/>
              <a:t>-F</a:t>
            </a:r>
            <a:r>
              <a:rPr kumimoji="0" lang="en-IN" sz="1100" b="1" i="0" u="none" strike="noStrike" cap="none" spc="0" normalizeH="0" baseline="0">
                <a:ln>
                  <a:noFill/>
                </a:ln>
                <a:solidFill>
                  <a:srgbClr val="000000"/>
                </a:solidFill>
                <a:effectLst/>
                <a:uFillTx/>
                <a:latin typeface="+mj-lt"/>
                <a:ea typeface="+mj-ea"/>
                <a:cs typeface="+mj-cs"/>
                <a:sym typeface="Arial"/>
              </a:rPr>
              <a:t>ree Merging: </a:t>
            </a:r>
            <a:r>
              <a:rPr kumimoji="0" lang="en-IN" sz="1100" i="0" u="none" strike="noStrike" cap="none" spc="0" normalizeH="0" baseline="0">
                <a:ln>
                  <a:noFill/>
                </a:ln>
                <a:solidFill>
                  <a:srgbClr val="000000"/>
                </a:solidFill>
                <a:effectLst/>
                <a:uFillTx/>
                <a:latin typeface="+mj-lt"/>
                <a:ea typeface="+mj-ea"/>
                <a:cs typeface="+mj-cs"/>
                <a:sym typeface="Arial"/>
              </a:rPr>
              <a:t>Periodically, the edited subspaces are merged into a single side memory using Ties-merge.</a:t>
            </a:r>
            <a:endParaRPr kumimoji="0" lang="en-IN" sz="1100" b="1" i="0" u="none" strike="noStrike" cap="none" spc="0" normalizeH="0" baseline="0">
              <a:ln>
                <a:noFill/>
              </a:ln>
              <a:solidFill>
                <a:srgbClr val="000000"/>
              </a:solidFill>
              <a:effectLst/>
              <a:uFillTx/>
              <a:latin typeface="+mj-lt"/>
              <a:ea typeface="+mj-ea"/>
              <a:cs typeface="+mj-cs"/>
              <a:sym typeface="Arial"/>
            </a:endParaRPr>
          </a:p>
          <a:p>
            <a:pPr marL="0" marR="0" indent="0" algn="l" defTabSz="914400" rtl="0" fontAlgn="auto" latinLnBrk="0" hangingPunct="0">
              <a:lnSpc>
                <a:spcPct val="100000"/>
              </a:lnSpc>
              <a:spcBef>
                <a:spcPts val="0"/>
              </a:spcBef>
              <a:spcAft>
                <a:spcPts val="0"/>
              </a:spcAft>
              <a:buClrTx/>
              <a:buSzTx/>
              <a:buFontTx/>
              <a:buNone/>
              <a:tabLst/>
            </a:pPr>
            <a:endParaRPr lang="en-IN" sz="1200" b="1"/>
          </a:p>
          <a:p>
            <a:pPr marL="0" marR="0" indent="0" algn="l" defTabSz="914400" rtl="0" fontAlgn="auto" latinLnBrk="0" hangingPunct="0">
              <a:lnSpc>
                <a:spcPct val="100000"/>
              </a:lnSpc>
              <a:spcBef>
                <a:spcPts val="0"/>
              </a:spcBef>
              <a:spcAft>
                <a:spcPts val="0"/>
              </a:spcAft>
              <a:buClrTx/>
              <a:buSzTx/>
              <a:buFontTx/>
              <a:buNone/>
              <a:tabLst/>
            </a:pPr>
            <a:endParaRPr kumimoji="0" lang="en-IN" sz="1200" b="1" i="0" u="none" strike="noStrike" cap="none" spc="0" normalizeH="0" baseline="0">
              <a:ln>
                <a:noFill/>
              </a:ln>
              <a:solidFill>
                <a:srgbClr val="000000"/>
              </a:solidFill>
              <a:effectLst/>
              <a:uFillTx/>
              <a:latin typeface="+mj-lt"/>
              <a:ea typeface="+mj-ea"/>
              <a:cs typeface="+mj-cs"/>
              <a:sym typeface="Arial"/>
            </a:endParaRPr>
          </a:p>
          <a:p>
            <a:pPr marL="0" marR="0" indent="0" algn="l" defTabSz="914400" rtl="0" fontAlgn="auto" latinLnBrk="0" hangingPunct="0">
              <a:lnSpc>
                <a:spcPct val="100000"/>
              </a:lnSpc>
              <a:spcBef>
                <a:spcPts val="0"/>
              </a:spcBef>
              <a:spcAft>
                <a:spcPts val="0"/>
              </a:spcAft>
              <a:buClrTx/>
              <a:buSzTx/>
              <a:buFontTx/>
              <a:buNone/>
              <a:tabLst/>
            </a:pPr>
            <a:endParaRPr lang="en-IN" sz="1200" b="1"/>
          </a:p>
          <a:p>
            <a:pPr marL="0" marR="0" indent="0" algn="l" defTabSz="914400" rtl="0" fontAlgn="auto" latinLnBrk="0" hangingPunct="0">
              <a:lnSpc>
                <a:spcPct val="100000"/>
              </a:lnSpc>
              <a:spcBef>
                <a:spcPts val="0"/>
              </a:spcBef>
              <a:spcAft>
                <a:spcPts val="0"/>
              </a:spcAft>
              <a:buClrTx/>
              <a:buSzTx/>
              <a:buFontTx/>
              <a:buNone/>
              <a:tabLst/>
            </a:pPr>
            <a:endParaRPr kumimoji="0" lang="en-IN" sz="1200" b="1" i="0" u="none" strike="noStrike" cap="none" spc="0" normalizeH="0" baseline="0">
              <a:ln>
                <a:noFill/>
              </a:ln>
              <a:solidFill>
                <a:srgbClr val="000000"/>
              </a:solidFill>
              <a:effectLst/>
              <a:uFillTx/>
              <a:latin typeface="+mj-lt"/>
              <a:ea typeface="+mj-ea"/>
              <a:cs typeface="+mj-cs"/>
              <a:sym typeface="Arial"/>
            </a:endParaRPr>
          </a:p>
          <a:p>
            <a:pPr marL="0" marR="0" indent="0" algn="l" defTabSz="914400" rtl="0" fontAlgn="auto" latinLnBrk="0" hangingPunct="0">
              <a:lnSpc>
                <a:spcPct val="100000"/>
              </a:lnSpc>
              <a:spcBef>
                <a:spcPts val="0"/>
              </a:spcBef>
              <a:spcAft>
                <a:spcPts val="0"/>
              </a:spcAft>
              <a:buClrTx/>
              <a:buSzTx/>
              <a:buFontTx/>
              <a:buNone/>
              <a:tabLst/>
            </a:pPr>
            <a:endParaRPr lang="en-IN" sz="1200" b="1"/>
          </a:p>
          <a:p>
            <a:pPr marL="0" marR="0" indent="0" algn="l" defTabSz="914400" rtl="0" fontAlgn="auto" latinLnBrk="0" hangingPunct="0">
              <a:lnSpc>
                <a:spcPct val="100000"/>
              </a:lnSpc>
              <a:spcBef>
                <a:spcPts val="0"/>
              </a:spcBef>
              <a:spcAft>
                <a:spcPts val="0"/>
              </a:spcAft>
              <a:buClrTx/>
              <a:buSzTx/>
              <a:buFontTx/>
              <a:buNone/>
              <a:tabLst/>
            </a:pPr>
            <a:endParaRPr kumimoji="0" lang="en-IN" sz="1200" b="1" i="0" u="none" strike="noStrike" cap="none" spc="0" normalizeH="0" baseline="0">
              <a:ln>
                <a:noFill/>
              </a:ln>
              <a:solidFill>
                <a:srgbClr val="000000"/>
              </a:solidFill>
              <a:effectLst/>
              <a:uFillTx/>
              <a:latin typeface="+mj-lt"/>
              <a:ea typeface="+mj-ea"/>
              <a:cs typeface="+mj-cs"/>
              <a:sym typeface="Arial"/>
            </a:endParaRPr>
          </a:p>
          <a:p>
            <a:pPr marL="0" marR="0" indent="0" algn="l" defTabSz="914400" rtl="0" fontAlgn="auto" latinLnBrk="0" hangingPunct="0">
              <a:lnSpc>
                <a:spcPct val="100000"/>
              </a:lnSpc>
              <a:spcBef>
                <a:spcPts val="0"/>
              </a:spcBef>
              <a:spcAft>
                <a:spcPts val="0"/>
              </a:spcAft>
              <a:buClrTx/>
              <a:buSzTx/>
              <a:buFontTx/>
              <a:buNone/>
              <a:tabLst/>
            </a:pPr>
            <a:endParaRPr lang="en-IN" sz="1100" b="1"/>
          </a:p>
          <a:p>
            <a:pPr marL="0" marR="0" indent="0" algn="l" defTabSz="914400" rtl="0" fontAlgn="auto" latinLnBrk="0" hangingPunct="0">
              <a:lnSpc>
                <a:spcPct val="100000"/>
              </a:lnSpc>
              <a:spcBef>
                <a:spcPts val="0"/>
              </a:spcBef>
              <a:spcAft>
                <a:spcPts val="0"/>
              </a:spcAft>
              <a:buClrTx/>
              <a:buSzTx/>
              <a:buFontTx/>
              <a:buNone/>
              <a:tabLst/>
            </a:pPr>
            <a:endParaRPr kumimoji="0" lang="en-IN" sz="1100" b="1" i="0" u="none" strike="noStrike" cap="none" spc="0" normalizeH="0" baseline="0">
              <a:ln>
                <a:noFill/>
              </a:ln>
              <a:solidFill>
                <a:srgbClr val="000000"/>
              </a:solidFill>
              <a:effectLst/>
              <a:uFillTx/>
              <a:latin typeface="+mj-lt"/>
              <a:ea typeface="+mj-ea"/>
              <a:cs typeface="+mj-cs"/>
              <a:sym typeface="Arial"/>
            </a:endParaRPr>
          </a:p>
        </p:txBody>
      </p:sp>
      <p:pic>
        <p:nvPicPr>
          <p:cNvPr id="7" name="Picture 6" descr="A diagram of a computer system&#10;&#10;AI-generated content may be incorrect.">
            <a:extLst>
              <a:ext uri="{FF2B5EF4-FFF2-40B4-BE49-F238E27FC236}">
                <a16:creationId xmlns:a16="http://schemas.microsoft.com/office/drawing/2014/main" id="{BF613099-A2D1-07C5-2BCE-661E88B9BD55}"/>
              </a:ext>
            </a:extLst>
          </p:cNvPr>
          <p:cNvPicPr>
            <a:picLocks noChangeAspect="1"/>
          </p:cNvPicPr>
          <p:nvPr/>
        </p:nvPicPr>
        <p:blipFill>
          <a:blip r:embed="rId2"/>
          <a:stretch>
            <a:fillRect/>
          </a:stretch>
        </p:blipFill>
        <p:spPr>
          <a:xfrm>
            <a:off x="3910470" y="1395688"/>
            <a:ext cx="4331322" cy="1811231"/>
          </a:xfrm>
          <a:prstGeom prst="rect">
            <a:avLst/>
          </a:prstGeom>
        </p:spPr>
      </p:pic>
      <p:pic>
        <p:nvPicPr>
          <p:cNvPr id="11" name="Picture 10" descr="A group of black text&#10;&#10;AI-generated content may be incorrect.">
            <a:extLst>
              <a:ext uri="{FF2B5EF4-FFF2-40B4-BE49-F238E27FC236}">
                <a16:creationId xmlns:a16="http://schemas.microsoft.com/office/drawing/2014/main" id="{FBB67D2A-062C-BC41-B20C-94ED95C48F99}"/>
              </a:ext>
            </a:extLst>
          </p:cNvPr>
          <p:cNvPicPr>
            <a:picLocks noChangeAspect="1"/>
          </p:cNvPicPr>
          <p:nvPr/>
        </p:nvPicPr>
        <p:blipFill>
          <a:blip r:embed="rId3"/>
          <a:stretch>
            <a:fillRect/>
          </a:stretch>
        </p:blipFill>
        <p:spPr>
          <a:xfrm>
            <a:off x="3572841" y="3916108"/>
            <a:ext cx="1998317" cy="285474"/>
          </a:xfrm>
          <a:prstGeom prst="rect">
            <a:avLst/>
          </a:prstGeom>
        </p:spPr>
      </p:pic>
      <p:sp>
        <p:nvSpPr>
          <p:cNvPr id="12" name="TextBox 11">
            <a:extLst>
              <a:ext uri="{FF2B5EF4-FFF2-40B4-BE49-F238E27FC236}">
                <a16:creationId xmlns:a16="http://schemas.microsoft.com/office/drawing/2014/main" id="{C7973629-988F-482C-A3FF-0C8F749A8561}"/>
              </a:ext>
            </a:extLst>
          </p:cNvPr>
          <p:cNvSpPr txBox="1"/>
          <p:nvPr/>
        </p:nvSpPr>
        <p:spPr>
          <a:xfrm>
            <a:off x="0" y="4974336"/>
            <a:ext cx="91440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800">
                <a:solidFill>
                  <a:schemeClr val="bg1">
                    <a:lumMod val="50000"/>
                  </a:schemeClr>
                </a:solidFill>
              </a:rPr>
              <a:t>Wang, Peng, et al. "Wise: Rethinking the knowledge memory for lifelong model editing of large language models." Advances in Neural Information Processing Systems 37 (2024): 53764-53797.</a:t>
            </a:r>
            <a:endParaRPr kumimoji="0" lang="en-IN" sz="800" b="0" i="0" u="none" strike="noStrike" cap="none" spc="0" normalizeH="0" baseline="0">
              <a:ln>
                <a:noFill/>
              </a:ln>
              <a:solidFill>
                <a:schemeClr val="bg1">
                  <a:lumMod val="50000"/>
                </a:schemeClr>
              </a:solidFill>
              <a:effectLst/>
              <a:uFillTx/>
              <a:latin typeface="+mj-lt"/>
              <a:ea typeface="+mj-ea"/>
              <a:cs typeface="+mj-cs"/>
              <a:sym typeface="Arial"/>
            </a:endParaRPr>
          </a:p>
        </p:txBody>
      </p:sp>
      <p:pic>
        <p:nvPicPr>
          <p:cNvPr id="6" name="Picture 5">
            <a:extLst>
              <a:ext uri="{FF2B5EF4-FFF2-40B4-BE49-F238E27FC236}">
                <a16:creationId xmlns:a16="http://schemas.microsoft.com/office/drawing/2014/main" id="{7D064234-8727-9FED-7A57-6B4B6336722C}"/>
              </a:ext>
            </a:extLst>
          </p:cNvPr>
          <p:cNvPicPr>
            <a:picLocks noChangeAspect="1"/>
          </p:cNvPicPr>
          <p:nvPr/>
        </p:nvPicPr>
        <p:blipFill>
          <a:blip r:embed="rId4"/>
          <a:stretch>
            <a:fillRect/>
          </a:stretch>
        </p:blipFill>
        <p:spPr>
          <a:xfrm>
            <a:off x="5645426" y="3909198"/>
            <a:ext cx="2184274" cy="265565"/>
          </a:xfrm>
          <a:prstGeom prst="rect">
            <a:avLst/>
          </a:prstGeom>
        </p:spPr>
      </p:pic>
    </p:spTree>
    <p:extLst>
      <p:ext uri="{BB962C8B-B14F-4D97-AF65-F5344CB8AC3E}">
        <p14:creationId xmlns:p14="http://schemas.microsoft.com/office/powerpoint/2010/main" val="102780124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465F7-437F-2C65-7EE2-8EDD473C9645}"/>
              </a:ext>
            </a:extLst>
          </p:cNvPr>
          <p:cNvSpPr>
            <a:spLocks noGrp="1"/>
          </p:cNvSpPr>
          <p:nvPr>
            <p:ph type="title"/>
          </p:nvPr>
        </p:nvSpPr>
        <p:spPr>
          <a:xfrm>
            <a:off x="0" y="1924"/>
            <a:ext cx="9144000" cy="572701"/>
          </a:xfrm>
        </p:spPr>
        <p:txBody>
          <a:bodyPr>
            <a:normAutofit fontScale="90000"/>
          </a:bodyPr>
          <a:lstStyle/>
          <a:p>
            <a:r>
              <a:rPr lang="en-IN">
                <a:solidFill>
                  <a:schemeClr val="tx1">
                    <a:lumMod val="95000"/>
                    <a:lumOff val="5000"/>
                  </a:schemeClr>
                </a:solidFill>
              </a:rPr>
              <a:t>Results: </a:t>
            </a:r>
            <a:r>
              <a:rPr lang="en-IN">
                <a:solidFill>
                  <a:schemeClr val="bg1">
                    <a:lumMod val="50000"/>
                  </a:schemeClr>
                </a:solidFill>
              </a:rPr>
              <a:t>WISE Achieves Balanced, Scalable, and Superior Performance</a:t>
            </a:r>
          </a:p>
        </p:txBody>
      </p:sp>
      <p:sp>
        <p:nvSpPr>
          <p:cNvPr id="3" name="Text Placeholder 2">
            <a:extLst>
              <a:ext uri="{FF2B5EF4-FFF2-40B4-BE49-F238E27FC236}">
                <a16:creationId xmlns:a16="http://schemas.microsoft.com/office/drawing/2014/main" id="{2CF082AD-0C50-5F05-66B2-6C12F7362712}"/>
              </a:ext>
            </a:extLst>
          </p:cNvPr>
          <p:cNvSpPr>
            <a:spLocks noGrp="1"/>
          </p:cNvSpPr>
          <p:nvPr>
            <p:ph type="body" idx="1"/>
          </p:nvPr>
        </p:nvSpPr>
        <p:spPr>
          <a:xfrm>
            <a:off x="120493" y="863550"/>
            <a:ext cx="8520602" cy="3001314"/>
          </a:xfrm>
        </p:spPr>
        <p:txBody>
          <a:bodyPr>
            <a:normAutofit/>
          </a:bodyPr>
          <a:lstStyle/>
          <a:p>
            <a:pPr marL="114300" indent="0">
              <a:buNone/>
            </a:pPr>
            <a:r>
              <a:rPr lang="en-IN" sz="1100">
                <a:solidFill>
                  <a:schemeClr val="tx1">
                    <a:lumMod val="95000"/>
                    <a:lumOff val="5000"/>
                  </a:schemeClr>
                </a:solidFill>
              </a:rPr>
              <a:t>Across diverse tasks and thousands of sequential edits, WISE consistently outperforms state-of-the-art model editors by successfully balancing the three key metrics of Reliability, Generalization and Locality.</a:t>
            </a:r>
          </a:p>
        </p:txBody>
      </p:sp>
      <p:pic>
        <p:nvPicPr>
          <p:cNvPr id="5" name="Picture 4" descr="A diagram of a triangle with different colored lines&#10;&#10;AI-generated content may be incorrect.">
            <a:extLst>
              <a:ext uri="{FF2B5EF4-FFF2-40B4-BE49-F238E27FC236}">
                <a16:creationId xmlns:a16="http://schemas.microsoft.com/office/drawing/2014/main" id="{347BF9BA-99D2-81DC-5FAF-F7A5A9671ABB}"/>
              </a:ext>
            </a:extLst>
          </p:cNvPr>
          <p:cNvPicPr>
            <a:picLocks noChangeAspect="1"/>
          </p:cNvPicPr>
          <p:nvPr/>
        </p:nvPicPr>
        <p:blipFill>
          <a:blip r:embed="rId2"/>
          <a:stretch>
            <a:fillRect/>
          </a:stretch>
        </p:blipFill>
        <p:spPr>
          <a:xfrm>
            <a:off x="699908" y="1868779"/>
            <a:ext cx="2562583" cy="2091030"/>
          </a:xfrm>
          <a:prstGeom prst="rect">
            <a:avLst/>
          </a:prstGeom>
        </p:spPr>
      </p:pic>
      <p:sp>
        <p:nvSpPr>
          <p:cNvPr id="6" name="TextBox 5">
            <a:extLst>
              <a:ext uri="{FF2B5EF4-FFF2-40B4-BE49-F238E27FC236}">
                <a16:creationId xmlns:a16="http://schemas.microsoft.com/office/drawing/2014/main" id="{42D50575-D7DA-28CF-BB2E-2F6A1B1193B1}"/>
              </a:ext>
            </a:extLst>
          </p:cNvPr>
          <p:cNvSpPr txBox="1"/>
          <p:nvPr/>
        </p:nvSpPr>
        <p:spPr>
          <a:xfrm>
            <a:off x="256032" y="1450848"/>
            <a:ext cx="3450336"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IN" sz="1100" b="1" i="0" u="none" strike="noStrike" cap="none" spc="0" normalizeH="0" baseline="0">
                <a:ln>
                  <a:noFill/>
                </a:ln>
                <a:solidFill>
                  <a:srgbClr val="000000"/>
                </a:solidFill>
                <a:effectLst/>
                <a:uFillTx/>
                <a:latin typeface="+mj-lt"/>
                <a:ea typeface="+mj-ea"/>
                <a:cs typeface="+mj-cs"/>
                <a:sym typeface="Arial"/>
              </a:rPr>
              <a:t>WISE Overcomes the Impossible Triangle</a:t>
            </a:r>
          </a:p>
          <a:p>
            <a:pPr marL="0" marR="0" indent="0" algn="ctr" defTabSz="914400" rtl="0" fontAlgn="auto" latinLnBrk="0" hangingPunct="0">
              <a:lnSpc>
                <a:spcPct val="100000"/>
              </a:lnSpc>
              <a:spcBef>
                <a:spcPts val="0"/>
              </a:spcBef>
              <a:spcAft>
                <a:spcPts val="0"/>
              </a:spcAft>
              <a:buClrTx/>
              <a:buSzTx/>
              <a:buFontTx/>
              <a:buNone/>
              <a:tabLst/>
            </a:pPr>
            <a:r>
              <a:rPr lang="en-IN" sz="1100"/>
              <a:t>(</a:t>
            </a:r>
            <a:r>
              <a:rPr lang="en-IN" sz="1100" err="1"/>
              <a:t>ZsRE</a:t>
            </a:r>
            <a:r>
              <a:rPr lang="en-IN" sz="1100"/>
              <a:t> QA Task, LLaMA-2-7B)</a:t>
            </a:r>
            <a:endParaRPr kumimoji="0" lang="en-IN" sz="1100" b="0" i="0" u="none" strike="noStrike" cap="none" spc="0" normalizeH="0" baseline="0">
              <a:ln>
                <a:noFill/>
              </a:ln>
              <a:solidFill>
                <a:srgbClr val="000000"/>
              </a:solidFill>
              <a:effectLst/>
              <a:uFillTx/>
              <a:latin typeface="+mj-lt"/>
              <a:ea typeface="+mj-ea"/>
              <a:cs typeface="+mj-cs"/>
              <a:sym typeface="Arial"/>
            </a:endParaRPr>
          </a:p>
        </p:txBody>
      </p:sp>
      <p:grpSp>
        <p:nvGrpSpPr>
          <p:cNvPr id="13" name="Group 12">
            <a:extLst>
              <a:ext uri="{FF2B5EF4-FFF2-40B4-BE49-F238E27FC236}">
                <a16:creationId xmlns:a16="http://schemas.microsoft.com/office/drawing/2014/main" id="{1B3F00A9-8222-35A4-DA08-F36F1AE0159A}"/>
              </a:ext>
            </a:extLst>
          </p:cNvPr>
          <p:cNvGrpSpPr/>
          <p:nvPr/>
        </p:nvGrpSpPr>
        <p:grpSpPr>
          <a:xfrm>
            <a:off x="4533334" y="1512700"/>
            <a:ext cx="3910758" cy="2248457"/>
            <a:chOff x="4533334" y="1512700"/>
            <a:chExt cx="3910758" cy="2248457"/>
          </a:xfrm>
        </p:grpSpPr>
        <p:pic>
          <p:nvPicPr>
            <p:cNvPr id="8" name="Picture 7">
              <a:extLst>
                <a:ext uri="{FF2B5EF4-FFF2-40B4-BE49-F238E27FC236}">
                  <a16:creationId xmlns:a16="http://schemas.microsoft.com/office/drawing/2014/main" id="{9ABA4807-46D1-6A19-8BCB-11242FBB1C57}"/>
                </a:ext>
              </a:extLst>
            </p:cNvPr>
            <p:cNvPicPr>
              <a:picLocks noChangeAspect="1"/>
            </p:cNvPicPr>
            <p:nvPr/>
          </p:nvPicPr>
          <p:blipFill>
            <a:blip r:embed="rId3"/>
            <a:stretch>
              <a:fillRect/>
            </a:stretch>
          </p:blipFill>
          <p:spPr>
            <a:xfrm>
              <a:off x="4533334" y="1512700"/>
              <a:ext cx="3910758" cy="2248457"/>
            </a:xfrm>
            <a:prstGeom prst="rect">
              <a:avLst/>
            </a:prstGeom>
          </p:spPr>
        </p:pic>
        <p:pic>
          <p:nvPicPr>
            <p:cNvPr id="10" name="Picture 9">
              <a:extLst>
                <a:ext uri="{FF2B5EF4-FFF2-40B4-BE49-F238E27FC236}">
                  <a16:creationId xmlns:a16="http://schemas.microsoft.com/office/drawing/2014/main" id="{DD456E05-5E02-0180-E95F-866A4ECD8ADC}"/>
                </a:ext>
              </a:extLst>
            </p:cNvPr>
            <p:cNvPicPr>
              <a:picLocks noChangeAspect="1"/>
            </p:cNvPicPr>
            <p:nvPr/>
          </p:nvPicPr>
          <p:blipFill>
            <a:blip r:embed="rId4"/>
            <a:stretch>
              <a:fillRect/>
            </a:stretch>
          </p:blipFill>
          <p:spPr>
            <a:xfrm flipH="1">
              <a:off x="5641078" y="3660159"/>
              <a:ext cx="340295" cy="91401"/>
            </a:xfrm>
            <a:prstGeom prst="rect">
              <a:avLst/>
            </a:prstGeom>
          </p:spPr>
        </p:pic>
        <p:pic>
          <p:nvPicPr>
            <p:cNvPr id="11" name="Picture 10">
              <a:extLst>
                <a:ext uri="{FF2B5EF4-FFF2-40B4-BE49-F238E27FC236}">
                  <a16:creationId xmlns:a16="http://schemas.microsoft.com/office/drawing/2014/main" id="{5366BB61-4141-BD2C-6894-E7B47751A1C7}"/>
                </a:ext>
              </a:extLst>
            </p:cNvPr>
            <p:cNvPicPr>
              <a:picLocks noChangeAspect="1"/>
            </p:cNvPicPr>
            <p:nvPr/>
          </p:nvPicPr>
          <p:blipFill>
            <a:blip r:embed="rId4"/>
            <a:stretch>
              <a:fillRect/>
            </a:stretch>
          </p:blipFill>
          <p:spPr>
            <a:xfrm flipH="1">
              <a:off x="6395645" y="3656445"/>
              <a:ext cx="340295" cy="91401"/>
            </a:xfrm>
            <a:prstGeom prst="rect">
              <a:avLst/>
            </a:prstGeom>
          </p:spPr>
        </p:pic>
        <p:pic>
          <p:nvPicPr>
            <p:cNvPr id="12" name="Picture 11">
              <a:extLst>
                <a:ext uri="{FF2B5EF4-FFF2-40B4-BE49-F238E27FC236}">
                  <a16:creationId xmlns:a16="http://schemas.microsoft.com/office/drawing/2014/main" id="{AFC4D1CC-8572-6C40-5C52-A20670B685A0}"/>
                </a:ext>
              </a:extLst>
            </p:cNvPr>
            <p:cNvPicPr>
              <a:picLocks noChangeAspect="1"/>
            </p:cNvPicPr>
            <p:nvPr/>
          </p:nvPicPr>
          <p:blipFill>
            <a:blip r:embed="rId4"/>
            <a:stretch>
              <a:fillRect/>
            </a:stretch>
          </p:blipFill>
          <p:spPr>
            <a:xfrm flipH="1">
              <a:off x="7333286" y="3656444"/>
              <a:ext cx="340295" cy="91401"/>
            </a:xfrm>
            <a:prstGeom prst="rect">
              <a:avLst/>
            </a:prstGeom>
          </p:spPr>
        </p:pic>
      </p:grpSp>
      <p:sp>
        <p:nvSpPr>
          <p:cNvPr id="14" name="TextBox 13">
            <a:extLst>
              <a:ext uri="{FF2B5EF4-FFF2-40B4-BE49-F238E27FC236}">
                <a16:creationId xmlns:a16="http://schemas.microsoft.com/office/drawing/2014/main" id="{0C409B4A-B33F-C657-8268-6824AE2B4099}"/>
              </a:ext>
            </a:extLst>
          </p:cNvPr>
          <p:cNvSpPr txBox="1"/>
          <p:nvPr/>
        </p:nvSpPr>
        <p:spPr>
          <a:xfrm>
            <a:off x="0" y="3959809"/>
            <a:ext cx="8985504" cy="1107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N" sz="1100" b="1" i="0" u="none" strike="noStrike" cap="none" spc="0" normalizeH="0" baseline="0">
                <a:ln>
                  <a:noFill/>
                </a:ln>
                <a:solidFill>
                  <a:srgbClr val="000000"/>
                </a:solidFill>
                <a:effectLst/>
                <a:uFillTx/>
                <a:latin typeface="+mj-lt"/>
                <a:ea typeface="+mj-ea"/>
                <a:cs typeface="+mj-cs"/>
                <a:sym typeface="Arial"/>
              </a:rPr>
              <a:t>Key Takeaways</a:t>
            </a:r>
          </a:p>
          <a:p>
            <a:pPr marL="171450" marR="0" indent="-1714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IN" sz="1100" b="1" i="0" u="none" strike="noStrike" cap="none" spc="0" normalizeH="0" baseline="0">
                <a:ln>
                  <a:noFill/>
                </a:ln>
                <a:solidFill>
                  <a:srgbClr val="000000"/>
                </a:solidFill>
                <a:effectLst/>
                <a:uFillTx/>
                <a:latin typeface="+mj-lt"/>
                <a:ea typeface="+mj-ea"/>
                <a:cs typeface="+mj-cs"/>
                <a:sym typeface="Arial"/>
              </a:rPr>
              <a:t>Breaks the Trade-Off: WISE</a:t>
            </a:r>
            <a:r>
              <a:rPr kumimoji="0" lang="en-IN" sz="1100" i="0" u="none" strike="noStrike" cap="none" spc="0" normalizeH="0" baseline="0">
                <a:ln>
                  <a:noFill/>
                </a:ln>
                <a:solidFill>
                  <a:srgbClr val="000000"/>
                </a:solidFill>
                <a:effectLst/>
                <a:uFillTx/>
                <a:latin typeface="+mj-lt"/>
                <a:ea typeface="+mj-ea"/>
                <a:cs typeface="+mj-cs"/>
                <a:sym typeface="Arial"/>
              </a:rPr>
              <a:t> is the only method to maintain high performance across all three metric.</a:t>
            </a:r>
          </a:p>
          <a:p>
            <a:pPr marL="171450" marR="0" indent="-1714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IN" sz="1100" b="1"/>
              <a:t>Outperforms SOTA by a Wide Margin: </a:t>
            </a:r>
            <a:r>
              <a:rPr lang="en-IN" sz="1100"/>
              <a:t>The average score of </a:t>
            </a:r>
            <a:r>
              <a:rPr lang="en-IN" sz="1100" b="1"/>
              <a:t>0.83 </a:t>
            </a:r>
            <a:r>
              <a:rPr lang="en-IN" sz="1100"/>
              <a:t>on the QA Task represents a significant jump over the next best method.</a:t>
            </a:r>
            <a:r>
              <a:rPr lang="en-IN" sz="1100" b="1"/>
              <a:t>  </a:t>
            </a:r>
            <a:r>
              <a:rPr lang="en-IN" sz="1100"/>
              <a:t>In contrast GRACE’s generalization score collapses to 0.08</a:t>
            </a:r>
          </a:p>
          <a:p>
            <a:pPr marL="171450" marR="0" indent="-1714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IN" sz="1100" b="1"/>
              <a:t>Robust &amp; Scalable: </a:t>
            </a:r>
            <a:r>
              <a:rPr lang="en-IN" sz="1100"/>
              <a:t>This strong performance holds across models (</a:t>
            </a:r>
            <a:r>
              <a:rPr lang="en-IN" sz="1100" err="1"/>
              <a:t>LLaMA</a:t>
            </a:r>
            <a:r>
              <a:rPr lang="en-IN" sz="1100"/>
              <a:t>, Mistral, GPT-J), tasks (Question Answering, Hallucination Correction), and scales gracefully to </a:t>
            </a:r>
            <a:r>
              <a:rPr lang="en-IN" sz="1100" b="1"/>
              <a:t>3,000+ edits</a:t>
            </a:r>
            <a:r>
              <a:rPr lang="en-IN" sz="1100"/>
              <a:t>, demonstrating true lifelong learning capability.</a:t>
            </a:r>
            <a:endParaRPr lang="en-IN" sz="1100" b="1"/>
          </a:p>
        </p:txBody>
      </p:sp>
    </p:spTree>
    <p:extLst>
      <p:ext uri="{BB962C8B-B14F-4D97-AF65-F5344CB8AC3E}">
        <p14:creationId xmlns:p14="http://schemas.microsoft.com/office/powerpoint/2010/main" val="306212966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Title 1"/>
          <p:cNvSpPr txBox="1">
            <a:spLocks noGrp="1"/>
          </p:cNvSpPr>
          <p:nvPr>
            <p:ph type="title"/>
          </p:nvPr>
        </p:nvSpPr>
        <p:spPr>
          <a:xfrm>
            <a:off x="-1" y="1924"/>
            <a:ext cx="8520602" cy="572702"/>
          </a:xfrm>
          <a:prstGeom prst="rect">
            <a:avLst/>
          </a:prstGeom>
        </p:spPr>
        <p:txBody>
          <a:bodyPr/>
          <a:lstStyle>
            <a:lvl1pPr>
              <a:defRPr sz="2500"/>
            </a:lvl1pPr>
          </a:lstStyle>
          <a:p>
            <a:r>
              <a:t>Continual Model Alignment</a:t>
            </a:r>
          </a:p>
        </p:txBody>
      </p:sp>
      <p:sp>
        <p:nvSpPr>
          <p:cNvPr id="441" name="Text Placeholder 2"/>
          <p:cNvSpPr txBox="1">
            <a:spLocks noGrp="1"/>
          </p:cNvSpPr>
          <p:nvPr>
            <p:ph type="body" sz="quarter" idx="1"/>
          </p:nvPr>
        </p:nvSpPr>
        <p:spPr>
          <a:xfrm>
            <a:off x="135634" y="727025"/>
            <a:ext cx="2632224" cy="3416400"/>
          </a:xfrm>
          <a:prstGeom prst="rect">
            <a:avLst/>
          </a:prstGeom>
        </p:spPr>
        <p:txBody>
          <a:bodyPr/>
          <a:lstStyle/>
          <a:p>
            <a:pPr marL="0" indent="114300" algn="ctr">
              <a:buSzTx/>
              <a:buNone/>
              <a:defRPr sz="1400" b="1"/>
            </a:pPr>
            <a:r>
              <a:t>Why CMA is Needed</a:t>
            </a:r>
          </a:p>
          <a:p>
            <a:pPr marL="0" indent="114300">
              <a:buSzTx/>
              <a:buNone/>
              <a:defRPr sz="1400"/>
            </a:pPr>
            <a:endParaRPr/>
          </a:p>
          <a:p>
            <a:pPr>
              <a:buSzPts val="1100"/>
              <a:defRPr sz="1100"/>
            </a:pPr>
            <a:r>
              <a:t>A </a:t>
            </a:r>
            <a:r>
              <a:rPr b="1"/>
              <a:t>single alignment stage</a:t>
            </a:r>
            <a:r>
              <a:t> (e.g., RLHF, DPO) can </a:t>
            </a:r>
            <a:r>
              <a:rPr b="1"/>
              <a:t>restrict</a:t>
            </a:r>
            <a:r>
              <a:t> the model’s behavior to a narrower distribution.</a:t>
            </a:r>
          </a:p>
          <a:p>
            <a:pPr>
              <a:buSzPts val="1100"/>
              <a:defRPr sz="1100"/>
            </a:pPr>
            <a:r>
              <a:t>Alignment updates often overwrite previously learned preferences; This phenomenon is called the “Alignment Tax”</a:t>
            </a:r>
          </a:p>
          <a:p>
            <a:pPr>
              <a:buSzPts val="1100"/>
              <a:defRPr sz="1100"/>
            </a:pPr>
            <a:r>
              <a:t>As factual knowledge, societal norms, and safety standards evolve, CMA ensures </a:t>
            </a:r>
            <a:r>
              <a:rPr b="1"/>
              <a:t>ongoing alignment</a:t>
            </a:r>
            <a:r>
              <a:t> with contemporary expectations.</a:t>
            </a:r>
          </a:p>
        </p:txBody>
      </p:sp>
      <p:sp>
        <p:nvSpPr>
          <p:cNvPr id="442" name="Text Placeholder 2"/>
          <p:cNvSpPr txBox="1"/>
          <p:nvPr/>
        </p:nvSpPr>
        <p:spPr>
          <a:xfrm>
            <a:off x="2854176" y="714353"/>
            <a:ext cx="6014761" cy="34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pPr indent="114300" algn="ctr">
              <a:lnSpc>
                <a:spcPct val="115000"/>
              </a:lnSpc>
              <a:defRPr b="1">
                <a:solidFill>
                  <a:schemeClr val="accent2">
                    <a:lumOff val="21764"/>
                  </a:schemeClr>
                </a:solidFill>
              </a:defRPr>
            </a:pPr>
            <a:r>
              <a:rPr dirty="0"/>
              <a:t>Different CMA Approaches</a:t>
            </a:r>
            <a:endParaRPr sz="1800" dirty="0"/>
          </a:p>
          <a:p>
            <a:pPr indent="114300">
              <a:lnSpc>
                <a:spcPct val="115000"/>
              </a:lnSpc>
              <a:defRPr>
                <a:solidFill>
                  <a:schemeClr val="accent2">
                    <a:lumOff val="21764"/>
                  </a:schemeClr>
                </a:solidFill>
              </a:defRPr>
            </a:pPr>
            <a:endParaRPr sz="1800" dirty="0"/>
          </a:p>
          <a:p>
            <a:pPr indent="114300">
              <a:lnSpc>
                <a:spcPct val="115000"/>
              </a:lnSpc>
              <a:defRPr>
                <a:solidFill>
                  <a:schemeClr val="accent2">
                    <a:lumOff val="21764"/>
                  </a:schemeClr>
                </a:solidFill>
              </a:defRPr>
            </a:pPr>
            <a:endParaRPr sz="1800" dirty="0"/>
          </a:p>
        </p:txBody>
      </p:sp>
      <p:sp>
        <p:nvSpPr>
          <p:cNvPr id="443" name="TextBox 4"/>
          <p:cNvSpPr txBox="1"/>
          <p:nvPr/>
        </p:nvSpPr>
        <p:spPr>
          <a:xfrm>
            <a:off x="3026812" y="1140812"/>
            <a:ext cx="2763273" cy="27792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b="1"/>
            </a:pPr>
            <a:r>
              <a:rPr dirty="0"/>
              <a:t>RL Based CMA</a:t>
            </a:r>
            <a:br>
              <a:rPr dirty="0"/>
            </a:br>
            <a:endParaRPr dirty="0"/>
          </a:p>
          <a:p>
            <a:pPr marL="285750" indent="-285750">
              <a:buClr>
                <a:srgbClr val="000000"/>
              </a:buClr>
              <a:buSzPct val="100000"/>
              <a:buFont typeface="Arial"/>
              <a:buChar char="•"/>
              <a:defRPr sz="1100"/>
            </a:pPr>
            <a:r>
              <a:rPr dirty="0"/>
              <a:t>Standard RLHF/DPO/</a:t>
            </a:r>
            <a:r>
              <a:rPr dirty="0" err="1"/>
              <a:t>STeER</a:t>
            </a:r>
            <a:r>
              <a:rPr dirty="0"/>
              <a:t> modifies </a:t>
            </a:r>
            <a:r>
              <a:rPr b="1" dirty="0"/>
              <a:t>many parameters at once</a:t>
            </a:r>
            <a:r>
              <a:rPr dirty="0"/>
              <a:t>, causing large behavioral shifts.</a:t>
            </a:r>
            <a:br>
              <a:rPr dirty="0"/>
            </a:br>
            <a:endParaRPr dirty="0"/>
          </a:p>
          <a:p>
            <a:pPr marL="285750" indent="-285750">
              <a:buClr>
                <a:srgbClr val="000000"/>
              </a:buClr>
              <a:buSzPct val="100000"/>
              <a:buFont typeface="Arial"/>
              <a:buChar char="•"/>
              <a:defRPr sz="1100" b="1"/>
            </a:pPr>
            <a:r>
              <a:rPr dirty="0"/>
              <a:t>Adaptive Model Averaging (AMA): </a:t>
            </a:r>
            <a:r>
              <a:rPr b="0" dirty="0"/>
              <a:t>An alignment-aware continual adaptation mechanism that averages </a:t>
            </a:r>
            <a:r>
              <a:rPr b="0" i="1" dirty="0"/>
              <a:t>multiple model layers</a:t>
            </a:r>
            <a:r>
              <a:rPr b="0" dirty="0"/>
              <a:t> using adaptive weights to minimize alignment tax.</a:t>
            </a:r>
            <a:br>
              <a:rPr b="0" dirty="0"/>
            </a:br>
            <a:endParaRPr b="0" dirty="0"/>
          </a:p>
          <a:p>
            <a:pPr marL="285750" indent="-285750">
              <a:buClr>
                <a:srgbClr val="000000"/>
              </a:buClr>
              <a:buSzPct val="100000"/>
              <a:buFont typeface="Arial"/>
              <a:buChar char="•"/>
              <a:defRPr sz="1100" b="1"/>
            </a:pPr>
            <a:r>
              <a:rPr dirty="0"/>
              <a:t>Continual Proximal Policy Optimization (CPPO): </a:t>
            </a:r>
            <a:r>
              <a:rPr b="0" dirty="0"/>
              <a:t>Learns </a:t>
            </a:r>
            <a:r>
              <a:rPr dirty="0"/>
              <a:t>example-level weighting</a:t>
            </a:r>
            <a:r>
              <a:rPr b="0" dirty="0"/>
              <a:t> to decide when to strengthen policy alignment vs. retain earlier behaviors.</a:t>
            </a:r>
          </a:p>
        </p:txBody>
      </p:sp>
      <p:sp>
        <p:nvSpPr>
          <p:cNvPr id="444" name="TextBox 5"/>
          <p:cNvSpPr txBox="1"/>
          <p:nvPr/>
        </p:nvSpPr>
        <p:spPr>
          <a:xfrm>
            <a:off x="6002892" y="1140812"/>
            <a:ext cx="2763273" cy="1915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b="1"/>
            </a:pPr>
            <a:r>
              <a:rPr dirty="0"/>
              <a:t>SL-Based CMA</a:t>
            </a:r>
          </a:p>
          <a:p>
            <a:endParaRPr dirty="0"/>
          </a:p>
          <a:p>
            <a:pPr marL="171450" indent="-171450">
              <a:buClr>
                <a:srgbClr val="000000"/>
              </a:buClr>
              <a:buSzPct val="100000"/>
              <a:buFont typeface="Arial"/>
              <a:buChar char="•"/>
              <a:defRPr sz="1200"/>
            </a:pPr>
            <a:r>
              <a:rPr dirty="0"/>
              <a:t>Frequent preference shifts require continual correction of supervised alignment datasets.</a:t>
            </a:r>
          </a:p>
          <a:p>
            <a:pPr marL="171450" indent="-171450">
              <a:buClr>
                <a:srgbClr val="000000"/>
              </a:buClr>
              <a:buSzPct val="100000"/>
              <a:buFont typeface="Arial"/>
              <a:buChar char="•"/>
              <a:defRPr sz="1200" b="1"/>
            </a:pPr>
            <a:r>
              <a:rPr dirty="0"/>
              <a:t>Continual Optimal Policy Fitting (COPF):</a:t>
            </a:r>
            <a:r>
              <a:rPr b="0" dirty="0"/>
              <a:t> An adaptation of DPO that mitigates </a:t>
            </a:r>
            <a:r>
              <a:rPr b="0" i="1" dirty="0"/>
              <a:t>sub-optimal policy fitting</a:t>
            </a:r>
            <a:r>
              <a:rPr b="0" dirty="0"/>
              <a:t> and prevents over-optimization under continual updates.</a:t>
            </a:r>
          </a:p>
        </p:txBody>
      </p:sp>
      <p:pic>
        <p:nvPicPr>
          <p:cNvPr id="445" name="Picture 7" descr="Picture 7"/>
          <p:cNvPicPr>
            <a:picLocks noChangeAspect="1"/>
          </p:cNvPicPr>
          <p:nvPr/>
        </p:nvPicPr>
        <p:blipFill>
          <a:blip r:embed="rId2"/>
          <a:stretch>
            <a:fillRect/>
          </a:stretch>
        </p:blipFill>
        <p:spPr>
          <a:xfrm>
            <a:off x="5876403" y="3324108"/>
            <a:ext cx="2700673" cy="1191948"/>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8C424-41E2-1B7F-47E9-54F60E40C7DF}"/>
              </a:ext>
            </a:extLst>
          </p:cNvPr>
          <p:cNvSpPr>
            <a:spLocks noGrp="1"/>
          </p:cNvSpPr>
          <p:nvPr>
            <p:ph type="title"/>
          </p:nvPr>
        </p:nvSpPr>
        <p:spPr>
          <a:xfrm>
            <a:off x="0" y="15769"/>
            <a:ext cx="8520602" cy="572701"/>
          </a:xfrm>
        </p:spPr>
        <p:txBody>
          <a:bodyPr>
            <a:normAutofit fontScale="90000"/>
          </a:bodyPr>
          <a:lstStyle/>
          <a:p>
            <a:r>
              <a:rPr lang="en-US"/>
              <a:t>Mitigating the Alignment Tax of RLHF</a:t>
            </a:r>
            <a:endParaRPr lang="en-IN"/>
          </a:p>
        </p:txBody>
      </p:sp>
      <p:sp>
        <p:nvSpPr>
          <p:cNvPr id="3" name="Text Placeholder 2">
            <a:extLst>
              <a:ext uri="{FF2B5EF4-FFF2-40B4-BE49-F238E27FC236}">
                <a16:creationId xmlns:a16="http://schemas.microsoft.com/office/drawing/2014/main" id="{C82211F7-6DC0-06C3-404E-094C24E715DC}"/>
              </a:ext>
            </a:extLst>
          </p:cNvPr>
          <p:cNvSpPr>
            <a:spLocks noGrp="1"/>
          </p:cNvSpPr>
          <p:nvPr>
            <p:ph type="body" idx="1"/>
          </p:nvPr>
        </p:nvSpPr>
        <p:spPr>
          <a:xfrm>
            <a:off x="103543" y="588469"/>
            <a:ext cx="4468457" cy="4243725"/>
          </a:xfrm>
        </p:spPr>
        <p:txBody>
          <a:bodyPr>
            <a:normAutofit fontScale="92500"/>
          </a:bodyPr>
          <a:lstStyle/>
          <a:p>
            <a:pPr marL="114300" indent="0">
              <a:buNone/>
            </a:pPr>
            <a:r>
              <a:rPr lang="en-IN" sz="1100" b="1"/>
              <a:t>The Alignment-Forgetting Trade-off</a:t>
            </a:r>
          </a:p>
          <a:p>
            <a:pPr marL="114300" indent="0">
              <a:buNone/>
            </a:pPr>
            <a:r>
              <a:rPr lang="en-IN" sz="1100"/>
              <a:t>Reinforcement Learning from Human Feedback (RLHF) aligns LLMs with human preferences, but degrades performance on the pre-trained abilities of a model (general language modelling – reasoning , coding, instruction following , generalization), known as the ‘alignment tax’</a:t>
            </a:r>
          </a:p>
          <a:p>
            <a:pPr marL="114300" indent="0">
              <a:buNone/>
            </a:pPr>
            <a:endParaRPr lang="en-IN" sz="1100"/>
          </a:p>
          <a:p>
            <a:pPr marL="114300" indent="0">
              <a:buNone/>
            </a:pPr>
            <a:r>
              <a:rPr lang="en-IN" sz="1100" b="1"/>
              <a:t>The Surprising Power of Model Averaging (MA)</a:t>
            </a:r>
          </a:p>
          <a:p>
            <a:pPr marL="114300" indent="0">
              <a:buNone/>
            </a:pPr>
            <a:r>
              <a:rPr lang="en-IN" sz="1100"/>
              <a:t>The authors compared various mitigation techniques, including regularization, </a:t>
            </a:r>
            <a:r>
              <a:rPr lang="en-IN" sz="1100" err="1"/>
              <a:t>LoRA</a:t>
            </a:r>
            <a:r>
              <a:rPr lang="en-IN" sz="1100"/>
              <a:t> and knowledge distillation. A simple interpolation between the pre-RLHF and post-RLHF models (Model Averaging) achieved the strongest alignment-forgetting pareto front among all competing methods.</a:t>
            </a:r>
          </a:p>
          <a:p>
            <a:pPr marL="114300" indent="0">
              <a:buNone/>
            </a:pPr>
            <a:endParaRPr lang="en-IN" sz="1100"/>
          </a:p>
          <a:p>
            <a:pPr marL="114300" indent="0">
              <a:buNone/>
            </a:pPr>
            <a:endParaRPr lang="en-IN" sz="1100" b="1"/>
          </a:p>
          <a:p>
            <a:pPr marL="114300" indent="0">
              <a:buNone/>
            </a:pPr>
            <a:endParaRPr lang="en-IN" sz="1100" b="1"/>
          </a:p>
          <a:p>
            <a:pPr marL="114300" indent="0">
              <a:buNone/>
            </a:pPr>
            <a:r>
              <a:rPr lang="en-IN" sz="1100" b="1"/>
              <a:t>Key Insight: Layer-Specific Effects</a:t>
            </a:r>
          </a:p>
          <a:p>
            <a:pPr marL="114300" indent="0">
              <a:buNone/>
            </a:pPr>
            <a:r>
              <a:rPr lang="en-IN" sz="1100"/>
              <a:t>The trade-off is not uniform across the model. </a:t>
            </a:r>
          </a:p>
          <a:p>
            <a:pPr marL="114300" indent="0">
              <a:buNone/>
            </a:pPr>
            <a:r>
              <a:rPr lang="en-IN" sz="1100"/>
              <a:t>Critically, averaging lower-level layers (e.g., layers 1 – 8) produces a ‘magical’ improvement in both alignment reward and NLP task.</a:t>
            </a:r>
          </a:p>
          <a:p>
            <a:pPr marL="114300" indent="0">
              <a:buNone/>
            </a:pPr>
            <a:endParaRPr lang="en-IN" sz="1100"/>
          </a:p>
          <a:p>
            <a:pPr marL="114300" indent="0">
              <a:buNone/>
            </a:pPr>
            <a:r>
              <a:rPr lang="en-US" sz="1100"/>
              <a:t>Tasks could share similar lower-level features, e.g., better word representation on low-level layers benefits both NLP and alignment tasks.</a:t>
            </a:r>
            <a:endParaRPr lang="en-IN" sz="1100"/>
          </a:p>
        </p:txBody>
      </p:sp>
      <p:sp>
        <p:nvSpPr>
          <p:cNvPr id="4" name="TextBox 3">
            <a:extLst>
              <a:ext uri="{FF2B5EF4-FFF2-40B4-BE49-F238E27FC236}">
                <a16:creationId xmlns:a16="http://schemas.microsoft.com/office/drawing/2014/main" id="{C589D93E-59B5-4D02-1E78-E44A45BB36E8}"/>
              </a:ext>
            </a:extLst>
          </p:cNvPr>
          <p:cNvSpPr txBox="1"/>
          <p:nvPr/>
        </p:nvSpPr>
        <p:spPr>
          <a:xfrm>
            <a:off x="22838" y="4916198"/>
            <a:ext cx="8809463"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800">
                <a:solidFill>
                  <a:schemeClr val="bg1">
                    <a:lumMod val="50000"/>
                  </a:schemeClr>
                </a:solidFill>
              </a:rPr>
              <a:t>Lin, Yong, et al. "Mitigating the alignment tax of </a:t>
            </a:r>
            <a:r>
              <a:rPr lang="en-US" sz="800" err="1">
                <a:solidFill>
                  <a:schemeClr val="bg1">
                    <a:lumMod val="50000"/>
                  </a:schemeClr>
                </a:solidFill>
              </a:rPr>
              <a:t>rlhf</a:t>
            </a:r>
            <a:r>
              <a:rPr lang="en-US" sz="800">
                <a:solidFill>
                  <a:schemeClr val="bg1">
                    <a:lumMod val="50000"/>
                  </a:schemeClr>
                </a:solidFill>
              </a:rPr>
              <a:t>." Proceedings of the 2024 Conference on Empirical Methods in Natural Language Processing. 2024.</a:t>
            </a:r>
            <a:endParaRPr kumimoji="0" lang="en-IN" sz="800" b="0" i="0" u="none" strike="noStrike" cap="none" spc="0" normalizeH="0" baseline="0">
              <a:ln>
                <a:noFill/>
              </a:ln>
              <a:solidFill>
                <a:schemeClr val="bg1">
                  <a:lumMod val="50000"/>
                </a:schemeClr>
              </a:solidFill>
              <a:effectLst/>
              <a:uFillTx/>
              <a:latin typeface="+mj-lt"/>
              <a:ea typeface="+mj-ea"/>
              <a:cs typeface="+mj-cs"/>
              <a:sym typeface="Arial"/>
            </a:endParaRPr>
          </a:p>
        </p:txBody>
      </p:sp>
      <p:sp>
        <p:nvSpPr>
          <p:cNvPr id="5" name="Text Placeholder 2">
            <a:extLst>
              <a:ext uri="{FF2B5EF4-FFF2-40B4-BE49-F238E27FC236}">
                <a16:creationId xmlns:a16="http://schemas.microsoft.com/office/drawing/2014/main" id="{6B32F625-57B1-FDB4-F87E-6A4CF7C3F6F2}"/>
              </a:ext>
            </a:extLst>
          </p:cNvPr>
          <p:cNvSpPr txBox="1">
            <a:spLocks/>
          </p:cNvSpPr>
          <p:nvPr/>
        </p:nvSpPr>
        <p:spPr>
          <a:xfrm>
            <a:off x="4375469" y="780194"/>
            <a:ext cx="4468457" cy="42437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a:lstStyle>
          <a:p>
            <a:pPr marL="114300" indent="0" hangingPunct="1">
              <a:buFont typeface="Arial"/>
              <a:buNone/>
            </a:pPr>
            <a:endParaRPr lang="en-IN" sz="1100" b="1"/>
          </a:p>
          <a:p>
            <a:pPr marL="114300" indent="0" hangingPunct="1">
              <a:buFont typeface="Arial"/>
              <a:buNone/>
            </a:pPr>
            <a:endParaRPr lang="en-IN" sz="1100"/>
          </a:p>
          <a:p>
            <a:pPr marL="114300" indent="0" hangingPunct="1">
              <a:buFont typeface="Arial"/>
              <a:buNone/>
            </a:pPr>
            <a:endParaRPr lang="en-IN" sz="1100"/>
          </a:p>
          <a:p>
            <a:pPr marL="114300" indent="0" hangingPunct="1">
              <a:buFont typeface="Arial"/>
              <a:buNone/>
            </a:pPr>
            <a:endParaRPr lang="en-IN" sz="1100"/>
          </a:p>
          <a:p>
            <a:pPr marL="114300" indent="0" hangingPunct="1">
              <a:buFont typeface="Arial"/>
              <a:buNone/>
            </a:pPr>
            <a:endParaRPr lang="en-IN" sz="1100"/>
          </a:p>
          <a:p>
            <a:pPr marL="114300" indent="0" hangingPunct="1">
              <a:buFont typeface="Arial"/>
              <a:buNone/>
            </a:pPr>
            <a:endParaRPr lang="en-IN" sz="1100"/>
          </a:p>
          <a:p>
            <a:pPr marL="114300" indent="0" hangingPunct="1">
              <a:buFont typeface="Arial"/>
              <a:buNone/>
            </a:pPr>
            <a:endParaRPr lang="en-IN" sz="1100"/>
          </a:p>
          <a:p>
            <a:pPr marL="114300" indent="0" hangingPunct="1">
              <a:buFont typeface="Arial"/>
              <a:buNone/>
            </a:pPr>
            <a:endParaRPr lang="en-IN" sz="1100"/>
          </a:p>
          <a:p>
            <a:pPr marL="114300" indent="0" hangingPunct="1">
              <a:buFont typeface="Arial"/>
              <a:buNone/>
            </a:pPr>
            <a:r>
              <a:rPr lang="en-IN" sz="1100"/>
              <a:t>HMA adaptively interpolates between the pre and post RLHF models by assigning a unique averaging ration to each of the K transformer blocks.</a:t>
            </a:r>
          </a:p>
          <a:p>
            <a:pPr marL="114300" indent="0" hangingPunct="1">
              <a:buFont typeface="Arial"/>
              <a:buNone/>
            </a:pPr>
            <a:endParaRPr lang="en-IN" sz="1100"/>
          </a:p>
          <a:p>
            <a:pPr marL="114300" indent="0" hangingPunct="1">
              <a:buFont typeface="Arial"/>
              <a:buNone/>
            </a:pPr>
            <a:endParaRPr lang="en-IN" sz="1100"/>
          </a:p>
          <a:p>
            <a:pPr marL="114300" indent="0" hangingPunct="1">
              <a:buFont typeface="Arial"/>
              <a:buNone/>
            </a:pPr>
            <a:r>
              <a:rPr lang="en-IN" sz="1100" b="1"/>
              <a:t>Optimization Goal</a:t>
            </a:r>
          </a:p>
          <a:p>
            <a:pPr marL="114300" indent="0" hangingPunct="1">
              <a:buFont typeface="Arial"/>
              <a:buNone/>
            </a:pPr>
            <a:r>
              <a:rPr lang="en-IN" sz="1100"/>
              <a:t>For a given level of ‘forgetting’ (proxied by the mean of the ratios,  ), HMA finds the optimal combination of layer wise ratios                       </a:t>
            </a:r>
          </a:p>
          <a:p>
            <a:pPr marL="114300" indent="0" hangingPunct="1">
              <a:buFont typeface="Arial"/>
              <a:buNone/>
            </a:pPr>
            <a:r>
              <a:rPr lang="en-IN" sz="1100"/>
              <a:t>That maximizes the alignment reward. </a:t>
            </a:r>
          </a:p>
        </p:txBody>
      </p:sp>
      <p:pic>
        <p:nvPicPr>
          <p:cNvPr id="3074" name="Picture 2">
            <a:extLst>
              <a:ext uri="{FF2B5EF4-FFF2-40B4-BE49-F238E27FC236}">
                <a16:creationId xmlns:a16="http://schemas.microsoft.com/office/drawing/2014/main" id="{92D5DD78-2639-73F4-A100-DB6DC1EBB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451" y="2931770"/>
            <a:ext cx="2352103" cy="2662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squares with numbers&#10;&#10;AI-generated content may be incorrect.">
            <a:extLst>
              <a:ext uri="{FF2B5EF4-FFF2-40B4-BE49-F238E27FC236}">
                <a16:creationId xmlns:a16="http://schemas.microsoft.com/office/drawing/2014/main" id="{D830D92B-0CE1-B788-D0DA-A5CD3B7B38B4}"/>
              </a:ext>
            </a:extLst>
          </p:cNvPr>
          <p:cNvPicPr>
            <a:picLocks noChangeAspect="1"/>
          </p:cNvPicPr>
          <p:nvPr/>
        </p:nvPicPr>
        <p:blipFill>
          <a:blip r:embed="rId3"/>
          <a:stretch>
            <a:fillRect/>
          </a:stretch>
        </p:blipFill>
        <p:spPr>
          <a:xfrm>
            <a:off x="5952446" y="1353232"/>
            <a:ext cx="2817690" cy="1061595"/>
          </a:xfrm>
          <a:prstGeom prst="rect">
            <a:avLst/>
          </a:prstGeom>
        </p:spPr>
      </p:pic>
      <p:pic>
        <p:nvPicPr>
          <p:cNvPr id="9" name="Picture 8">
            <a:extLst>
              <a:ext uri="{FF2B5EF4-FFF2-40B4-BE49-F238E27FC236}">
                <a16:creationId xmlns:a16="http://schemas.microsoft.com/office/drawing/2014/main" id="{35028CEF-D9B6-8032-FC8A-D077CCA20AF6}"/>
              </a:ext>
            </a:extLst>
          </p:cNvPr>
          <p:cNvPicPr>
            <a:picLocks noChangeAspect="1"/>
          </p:cNvPicPr>
          <p:nvPr/>
        </p:nvPicPr>
        <p:blipFill>
          <a:blip r:embed="rId4"/>
          <a:stretch>
            <a:fillRect/>
          </a:stretch>
        </p:blipFill>
        <p:spPr>
          <a:xfrm>
            <a:off x="5299118" y="3017901"/>
            <a:ext cx="2817690" cy="246302"/>
          </a:xfrm>
          <a:prstGeom prst="rect">
            <a:avLst/>
          </a:prstGeom>
        </p:spPr>
      </p:pic>
      <p:pic>
        <p:nvPicPr>
          <p:cNvPr id="15" name="Picture 14" descr="A black text on a white background&#10;&#10;AI-generated content may be incorrect.">
            <a:extLst>
              <a:ext uri="{FF2B5EF4-FFF2-40B4-BE49-F238E27FC236}">
                <a16:creationId xmlns:a16="http://schemas.microsoft.com/office/drawing/2014/main" id="{95A2D2C8-6AF5-FEF9-E813-D20261D6C290}"/>
              </a:ext>
            </a:extLst>
          </p:cNvPr>
          <p:cNvPicPr>
            <a:picLocks noChangeAspect="1"/>
          </p:cNvPicPr>
          <p:nvPr/>
        </p:nvPicPr>
        <p:blipFill>
          <a:blip r:embed="rId5"/>
          <a:stretch>
            <a:fillRect/>
          </a:stretch>
        </p:blipFill>
        <p:spPr>
          <a:xfrm>
            <a:off x="4912132" y="4208806"/>
            <a:ext cx="2449159" cy="347588"/>
          </a:xfrm>
          <a:prstGeom prst="rect">
            <a:avLst/>
          </a:prstGeom>
        </p:spPr>
      </p:pic>
      <p:pic>
        <p:nvPicPr>
          <p:cNvPr id="17" name="Picture 16" descr="A number and a mathematical equation&#10;&#10;AI-generated content may be incorrect.">
            <a:extLst>
              <a:ext uri="{FF2B5EF4-FFF2-40B4-BE49-F238E27FC236}">
                <a16:creationId xmlns:a16="http://schemas.microsoft.com/office/drawing/2014/main" id="{A47C27C3-C4B2-20D6-AAC8-9F46CA94EE72}"/>
              </a:ext>
            </a:extLst>
          </p:cNvPr>
          <p:cNvPicPr>
            <a:picLocks noChangeAspect="1"/>
          </p:cNvPicPr>
          <p:nvPr/>
        </p:nvPicPr>
        <p:blipFill>
          <a:blip r:embed="rId6"/>
          <a:stretch>
            <a:fillRect/>
          </a:stretch>
        </p:blipFill>
        <p:spPr>
          <a:xfrm>
            <a:off x="7414234" y="4208806"/>
            <a:ext cx="1123347" cy="262232"/>
          </a:xfrm>
          <a:prstGeom prst="rect">
            <a:avLst/>
          </a:prstGeom>
        </p:spPr>
      </p:pic>
      <p:pic>
        <p:nvPicPr>
          <p:cNvPr id="8" name="Picture 7">
            <a:extLst>
              <a:ext uri="{FF2B5EF4-FFF2-40B4-BE49-F238E27FC236}">
                <a16:creationId xmlns:a16="http://schemas.microsoft.com/office/drawing/2014/main" id="{21547687-3932-D1E4-56DB-31650BA3B153}"/>
              </a:ext>
            </a:extLst>
          </p:cNvPr>
          <p:cNvPicPr>
            <a:picLocks noChangeAspect="1"/>
          </p:cNvPicPr>
          <p:nvPr/>
        </p:nvPicPr>
        <p:blipFill>
          <a:blip r:embed="rId7"/>
          <a:stretch>
            <a:fillRect/>
          </a:stretch>
        </p:blipFill>
        <p:spPr>
          <a:xfrm>
            <a:off x="4675543" y="451670"/>
            <a:ext cx="2327300" cy="996459"/>
          </a:xfrm>
          <a:prstGeom prst="rect">
            <a:avLst/>
          </a:prstGeom>
        </p:spPr>
      </p:pic>
    </p:spTree>
    <p:extLst>
      <p:ext uri="{BB962C8B-B14F-4D97-AF65-F5344CB8AC3E}">
        <p14:creationId xmlns:p14="http://schemas.microsoft.com/office/powerpoint/2010/main" val="419139473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B9E7C-BE8E-C335-F83A-B463F47B045A}"/>
              </a:ext>
            </a:extLst>
          </p:cNvPr>
          <p:cNvSpPr>
            <a:spLocks noGrp="1"/>
          </p:cNvSpPr>
          <p:nvPr>
            <p:ph type="title"/>
          </p:nvPr>
        </p:nvSpPr>
        <p:spPr>
          <a:xfrm>
            <a:off x="0" y="1924"/>
            <a:ext cx="8520602" cy="572701"/>
          </a:xfrm>
        </p:spPr>
        <p:txBody>
          <a:bodyPr>
            <a:normAutofit fontScale="90000"/>
          </a:bodyPr>
          <a:lstStyle/>
          <a:p>
            <a:r>
              <a:rPr lang="en-US"/>
              <a:t>Mitigating the Alignment Tax of RLHF: </a:t>
            </a:r>
            <a:r>
              <a:rPr lang="en-US">
                <a:solidFill>
                  <a:schemeClr val="bg1">
                    <a:lumMod val="50000"/>
                  </a:schemeClr>
                </a:solidFill>
              </a:rPr>
              <a:t>Results</a:t>
            </a:r>
            <a:endParaRPr lang="en-IN">
              <a:solidFill>
                <a:schemeClr val="bg1">
                  <a:lumMod val="50000"/>
                </a:schemeClr>
              </a:solidFill>
            </a:endParaRPr>
          </a:p>
        </p:txBody>
      </p:sp>
      <p:sp>
        <p:nvSpPr>
          <p:cNvPr id="3" name="Text Placeholder 2">
            <a:extLst>
              <a:ext uri="{FF2B5EF4-FFF2-40B4-BE49-F238E27FC236}">
                <a16:creationId xmlns:a16="http://schemas.microsoft.com/office/drawing/2014/main" id="{0C4F8FC8-4D57-54CB-8817-2789963DACAE}"/>
              </a:ext>
            </a:extLst>
          </p:cNvPr>
          <p:cNvSpPr>
            <a:spLocks noGrp="1"/>
          </p:cNvSpPr>
          <p:nvPr>
            <p:ph type="body" idx="1"/>
          </p:nvPr>
        </p:nvSpPr>
        <p:spPr>
          <a:xfrm>
            <a:off x="81241" y="574625"/>
            <a:ext cx="8520602" cy="4443424"/>
          </a:xfrm>
        </p:spPr>
        <p:txBody>
          <a:bodyPr>
            <a:normAutofit lnSpcReduction="10000"/>
          </a:bodyPr>
          <a:lstStyle/>
          <a:p>
            <a:pPr marL="114300" indent="0">
              <a:buNone/>
            </a:pPr>
            <a:r>
              <a:rPr lang="en-IN" sz="1100" dirty="0"/>
              <a:t>HMA consistently outperformed vanilla MA strategies and it’s performance was consistent across different model sizes and RLHF algorithms such as RSF,PPO and DPO.</a:t>
            </a:r>
          </a:p>
          <a:p>
            <a:pPr marL="114300" indent="0">
              <a:buNone/>
            </a:pPr>
            <a:r>
              <a:rPr lang="en-US" sz="1100" dirty="0"/>
              <a:t>Alignment is evaluated using the "helpfulness and harmlessness dataset" (Bai et al., 2022) and  average reward score across all prompts is reported as the HH RLHF.</a:t>
            </a:r>
          </a:p>
          <a:p>
            <a:pPr marL="114300" indent="0">
              <a:buNone/>
            </a:pPr>
            <a:r>
              <a:rPr lang="en-US" sz="1100" dirty="0"/>
              <a:t>Alignment tax is evaluated  on Commonsense QA, Reading comprehension, and Translation</a:t>
            </a:r>
          </a:p>
          <a:p>
            <a:pPr marL="114300" indent="0">
              <a:buNone/>
            </a:pPr>
            <a:endParaRPr lang="en-IN" sz="1100" dirty="0"/>
          </a:p>
          <a:p>
            <a:pPr marL="114300" indent="0">
              <a:buNone/>
            </a:pPr>
            <a:endParaRPr lang="en-IN" sz="1100" dirty="0"/>
          </a:p>
          <a:p>
            <a:pPr marL="114300" indent="0">
              <a:buNone/>
            </a:pPr>
            <a:endParaRPr lang="en-IN" sz="1100" dirty="0"/>
          </a:p>
          <a:p>
            <a:pPr marL="114300" indent="0">
              <a:buNone/>
            </a:pPr>
            <a:endParaRPr lang="en-IN" sz="1100" dirty="0"/>
          </a:p>
          <a:p>
            <a:pPr marL="114300" indent="0">
              <a:buNone/>
            </a:pPr>
            <a:endParaRPr lang="en-IN" sz="1100" dirty="0"/>
          </a:p>
          <a:p>
            <a:pPr marL="114300" indent="0">
              <a:buNone/>
            </a:pPr>
            <a:endParaRPr lang="en-IN" sz="1100" dirty="0"/>
          </a:p>
          <a:p>
            <a:pPr marL="114300" indent="0">
              <a:buNone/>
            </a:pPr>
            <a:endParaRPr lang="en-IN" sz="1100" dirty="0"/>
          </a:p>
          <a:p>
            <a:pPr marL="114300" indent="0">
              <a:buNone/>
            </a:pPr>
            <a:endParaRPr lang="en-IN" sz="1100" dirty="0"/>
          </a:p>
          <a:p>
            <a:pPr marL="114300" indent="0">
              <a:buNone/>
            </a:pPr>
            <a:endParaRPr lang="en-IN" sz="1100" dirty="0"/>
          </a:p>
          <a:p>
            <a:pPr marL="114300" indent="0" algn="ctr">
              <a:buNone/>
            </a:pPr>
            <a:endParaRPr lang="en-IN" sz="1100" b="1" dirty="0"/>
          </a:p>
          <a:p>
            <a:pPr marL="114300" indent="0" algn="ctr">
              <a:buNone/>
            </a:pPr>
            <a:endParaRPr lang="en-IN" sz="1100" b="1" dirty="0"/>
          </a:p>
          <a:p>
            <a:pPr marL="114300" indent="0" algn="ctr">
              <a:buNone/>
            </a:pPr>
            <a:r>
              <a:rPr lang="en-IN" sz="1100" b="1" dirty="0"/>
              <a:t>Generalization to state of the art models on Alpaca benchmark</a:t>
            </a:r>
          </a:p>
          <a:p>
            <a:pPr marL="114300" indent="0" algn="ctr">
              <a:buNone/>
            </a:pPr>
            <a:endParaRPr lang="en-IN" sz="1100" b="1" dirty="0"/>
          </a:p>
          <a:p>
            <a:pPr marL="114300" indent="0">
              <a:buNone/>
            </a:pPr>
            <a:endParaRPr lang="en-IN" sz="1100" b="1" dirty="0"/>
          </a:p>
          <a:p>
            <a:pPr marL="114300" indent="0">
              <a:buNone/>
            </a:pPr>
            <a:endParaRPr lang="en-IN" sz="1100" b="1" dirty="0"/>
          </a:p>
          <a:p>
            <a:pPr marL="114300" indent="0">
              <a:buNone/>
            </a:pPr>
            <a:endParaRPr lang="en-IN" sz="1100" b="1" dirty="0"/>
          </a:p>
          <a:p>
            <a:pPr marL="114300" indent="0">
              <a:buNone/>
            </a:pPr>
            <a:endParaRPr lang="en-IN" sz="1100" b="1" dirty="0"/>
          </a:p>
          <a:p>
            <a:pPr marL="114300" indent="0">
              <a:buNone/>
            </a:pPr>
            <a:r>
              <a:rPr lang="en-IN" sz="1100" b="1" dirty="0"/>
              <a:t>Conclusion: </a:t>
            </a:r>
            <a:r>
              <a:rPr lang="en-IN" sz="1100" dirty="0"/>
              <a:t>By leveraging the insight of layer-specific features sharing, HMA provides a more effective, principled, and broadly applicable method for mitigating the alignment tax in LLMs.</a:t>
            </a:r>
            <a:endParaRPr lang="en-IN" sz="1100" b="1" dirty="0"/>
          </a:p>
          <a:p>
            <a:pPr marL="114300" indent="0">
              <a:buNone/>
            </a:pPr>
            <a:endParaRPr lang="en-IN" sz="1100" dirty="0"/>
          </a:p>
        </p:txBody>
      </p:sp>
      <p:pic>
        <p:nvPicPr>
          <p:cNvPr id="7" name="Picture 6" descr="A graph of a diagram&#10;&#10;AI-generated content may be incorrect.">
            <a:extLst>
              <a:ext uri="{FF2B5EF4-FFF2-40B4-BE49-F238E27FC236}">
                <a16:creationId xmlns:a16="http://schemas.microsoft.com/office/drawing/2014/main" id="{C858D256-8C93-DEBB-D8E4-895544C94B5E}"/>
              </a:ext>
            </a:extLst>
          </p:cNvPr>
          <p:cNvPicPr>
            <a:picLocks noChangeAspect="1"/>
          </p:cNvPicPr>
          <p:nvPr/>
        </p:nvPicPr>
        <p:blipFill>
          <a:blip r:embed="rId2"/>
          <a:srcRect r="47862"/>
          <a:stretch>
            <a:fillRect/>
          </a:stretch>
        </p:blipFill>
        <p:spPr>
          <a:xfrm>
            <a:off x="4997731" y="1631193"/>
            <a:ext cx="2032231" cy="1372711"/>
          </a:xfrm>
          <a:prstGeom prst="rect">
            <a:avLst/>
          </a:prstGeom>
        </p:spPr>
      </p:pic>
      <p:pic>
        <p:nvPicPr>
          <p:cNvPr id="9" name="Picture 8" descr="A close-up of a graph&#10;&#10;AI-generated content may be incorrect.">
            <a:extLst>
              <a:ext uri="{FF2B5EF4-FFF2-40B4-BE49-F238E27FC236}">
                <a16:creationId xmlns:a16="http://schemas.microsoft.com/office/drawing/2014/main" id="{6ECC396F-B064-1242-B391-AB4BC3FA7B48}"/>
              </a:ext>
            </a:extLst>
          </p:cNvPr>
          <p:cNvPicPr>
            <a:picLocks noChangeAspect="1"/>
          </p:cNvPicPr>
          <p:nvPr/>
        </p:nvPicPr>
        <p:blipFill>
          <a:blip r:embed="rId3"/>
          <a:stretch>
            <a:fillRect/>
          </a:stretch>
        </p:blipFill>
        <p:spPr>
          <a:xfrm>
            <a:off x="2311390" y="3144451"/>
            <a:ext cx="3897822" cy="974456"/>
          </a:xfrm>
          <a:prstGeom prst="rect">
            <a:avLst/>
          </a:prstGeom>
        </p:spPr>
      </p:pic>
      <p:pic>
        <p:nvPicPr>
          <p:cNvPr id="5" name="Picture 4">
            <a:extLst>
              <a:ext uri="{FF2B5EF4-FFF2-40B4-BE49-F238E27FC236}">
                <a16:creationId xmlns:a16="http://schemas.microsoft.com/office/drawing/2014/main" id="{B46AC1B1-F3C1-1B56-040B-890947690D95}"/>
              </a:ext>
            </a:extLst>
          </p:cNvPr>
          <p:cNvPicPr>
            <a:picLocks noChangeAspect="1"/>
          </p:cNvPicPr>
          <p:nvPr/>
        </p:nvPicPr>
        <p:blipFill>
          <a:blip r:embed="rId4"/>
          <a:stretch>
            <a:fillRect/>
          </a:stretch>
        </p:blipFill>
        <p:spPr>
          <a:xfrm>
            <a:off x="1398778" y="1589523"/>
            <a:ext cx="3297532" cy="1456053"/>
          </a:xfrm>
          <a:prstGeom prst="rect">
            <a:avLst/>
          </a:prstGeom>
        </p:spPr>
      </p:pic>
    </p:spTree>
    <p:extLst>
      <p:ext uri="{BB962C8B-B14F-4D97-AF65-F5344CB8AC3E}">
        <p14:creationId xmlns:p14="http://schemas.microsoft.com/office/powerpoint/2010/main" val="16001119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B051F-A316-C0FE-6CDD-2C37376A0306}"/>
              </a:ext>
            </a:extLst>
          </p:cNvPr>
          <p:cNvSpPr>
            <a:spLocks noGrp="1"/>
          </p:cNvSpPr>
          <p:nvPr>
            <p:ph type="title"/>
          </p:nvPr>
        </p:nvSpPr>
        <p:spPr>
          <a:xfrm>
            <a:off x="0" y="0"/>
            <a:ext cx="9144000" cy="639337"/>
          </a:xfrm>
        </p:spPr>
        <p:txBody>
          <a:bodyPr>
            <a:normAutofit fontScale="90000"/>
          </a:bodyPr>
          <a:lstStyle/>
          <a:p>
            <a:r>
              <a:rPr lang="en-IN"/>
              <a:t>Continual Learning in LLMs:</a:t>
            </a:r>
            <a:r>
              <a:rPr lang="en-IN">
                <a:solidFill>
                  <a:schemeClr val="bg1">
                    <a:lumMod val="50000"/>
                  </a:schemeClr>
                </a:solidFill>
              </a:rPr>
              <a:t> Why Static Training is Insufficient in a Dynamic World</a:t>
            </a:r>
          </a:p>
        </p:txBody>
      </p:sp>
      <p:sp>
        <p:nvSpPr>
          <p:cNvPr id="3" name="Text Placeholder 2">
            <a:extLst>
              <a:ext uri="{FF2B5EF4-FFF2-40B4-BE49-F238E27FC236}">
                <a16:creationId xmlns:a16="http://schemas.microsoft.com/office/drawing/2014/main" id="{F4F318C0-88B8-34A1-9DDB-C667A8373C98}"/>
              </a:ext>
            </a:extLst>
          </p:cNvPr>
          <p:cNvSpPr>
            <a:spLocks noGrp="1"/>
          </p:cNvSpPr>
          <p:nvPr>
            <p:ph type="body" idx="1"/>
          </p:nvPr>
        </p:nvSpPr>
        <p:spPr>
          <a:xfrm>
            <a:off x="104394" y="844963"/>
            <a:ext cx="8881110" cy="639337"/>
          </a:xfrm>
        </p:spPr>
        <p:txBody>
          <a:bodyPr>
            <a:normAutofit/>
          </a:bodyPr>
          <a:lstStyle/>
          <a:p>
            <a:pPr marL="85725" indent="0">
              <a:buNone/>
            </a:pPr>
            <a:r>
              <a:rPr lang="en-US" sz="1100"/>
              <a:t>Large Language Models are trained on static datasets but deployed in </a:t>
            </a:r>
            <a:r>
              <a:rPr lang="en-US" sz="1100" b="1"/>
              <a:t>non-stationary, evolving environments</a:t>
            </a:r>
            <a:r>
              <a:rPr lang="en-US" sz="1100"/>
              <a:t>. Continual Learning (CL) enables </a:t>
            </a:r>
            <a:r>
              <a:rPr lang="en-US" sz="1100" b="1"/>
              <a:t>incremental adaptation</a:t>
            </a:r>
            <a:r>
              <a:rPr lang="en-US" sz="1100"/>
              <a:t> while mitigating catastrophic forgetting, making LLMs viable as long-lived systems.</a:t>
            </a:r>
            <a:endParaRPr lang="en-IN" sz="1100"/>
          </a:p>
        </p:txBody>
      </p:sp>
      <p:sp>
        <p:nvSpPr>
          <p:cNvPr id="4" name="Text Placeholder 2">
            <a:extLst>
              <a:ext uri="{FF2B5EF4-FFF2-40B4-BE49-F238E27FC236}">
                <a16:creationId xmlns:a16="http://schemas.microsoft.com/office/drawing/2014/main" id="{729168FF-A323-FA5B-0A17-F2F96AEF6CB7}"/>
              </a:ext>
            </a:extLst>
          </p:cNvPr>
          <p:cNvSpPr txBox="1">
            <a:spLocks/>
          </p:cNvSpPr>
          <p:nvPr/>
        </p:nvSpPr>
        <p:spPr>
          <a:xfrm>
            <a:off x="131445" y="1484300"/>
            <a:ext cx="8881110" cy="3002356"/>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91425" tIns="45700" rIns="91425" bIns="45700" anchor="t" anchorCtr="0">
            <a:normAutofit/>
          </a:bodyPr>
          <a:lstStyle>
            <a:lvl1pPr marL="342900" marR="0" lvl="0" indent="-257175" algn="l" defTabSz="914400" rtl="0" latinLnBrk="0">
              <a:lnSpc>
                <a:spcPct val="90000"/>
              </a:lnSpc>
              <a:spcBef>
                <a:spcPts val="750"/>
              </a:spcBef>
              <a:spcAft>
                <a:spcPts val="0"/>
              </a:spcAft>
              <a:buClr>
                <a:schemeClr val="dk1"/>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685800" marR="0" lvl="1" indent="-257175" algn="l" defTabSz="914400" rtl="0" latinLnBrk="0">
              <a:lnSpc>
                <a:spcPct val="90000"/>
              </a:lnSpc>
              <a:spcBef>
                <a:spcPts val="375"/>
              </a:spcBef>
              <a:spcAft>
                <a:spcPts val="0"/>
              </a:spcAft>
              <a:buClr>
                <a:schemeClr val="dk1"/>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028700" marR="0" lvl="2" indent="-257175" algn="l" defTabSz="914400" rtl="0" latinLnBrk="0">
              <a:lnSpc>
                <a:spcPct val="90000"/>
              </a:lnSpc>
              <a:spcBef>
                <a:spcPts val="375"/>
              </a:spcBef>
              <a:spcAft>
                <a:spcPts val="0"/>
              </a:spcAft>
              <a:buClr>
                <a:schemeClr val="dk1"/>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371600" marR="0" lvl="3" indent="-257175" algn="l" defTabSz="914400" rtl="0" latinLnBrk="0">
              <a:lnSpc>
                <a:spcPct val="90000"/>
              </a:lnSpc>
              <a:spcBef>
                <a:spcPts val="375"/>
              </a:spcBef>
              <a:spcAft>
                <a:spcPts val="0"/>
              </a:spcAft>
              <a:buClr>
                <a:schemeClr val="dk1"/>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1714500" marR="0" lvl="4" indent="-257175" algn="l" defTabSz="914400" rtl="0" latinLnBrk="0">
              <a:lnSpc>
                <a:spcPct val="90000"/>
              </a:lnSpc>
              <a:spcBef>
                <a:spcPts val="375"/>
              </a:spcBef>
              <a:spcAft>
                <a:spcPts val="0"/>
              </a:spcAft>
              <a:buClr>
                <a:schemeClr val="dk1"/>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057400" marR="0" lvl="5" indent="-257175" algn="l" defTabSz="914400" rtl="0" latinLnBrk="0">
              <a:lnSpc>
                <a:spcPct val="90000"/>
              </a:lnSpc>
              <a:spcBef>
                <a:spcPts val="375"/>
              </a:spcBef>
              <a:spcAft>
                <a:spcPts val="0"/>
              </a:spcAft>
              <a:buClr>
                <a:schemeClr val="dk1"/>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2400300" marR="0" lvl="6" indent="-257175" algn="l" defTabSz="914400" rtl="0" latinLnBrk="0">
              <a:lnSpc>
                <a:spcPct val="90000"/>
              </a:lnSpc>
              <a:spcBef>
                <a:spcPts val="375"/>
              </a:spcBef>
              <a:spcAft>
                <a:spcPts val="0"/>
              </a:spcAft>
              <a:buClr>
                <a:schemeClr val="dk1"/>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2743200" marR="0" lvl="7" indent="-257175" algn="l" defTabSz="914400" rtl="0" latinLnBrk="0">
              <a:lnSpc>
                <a:spcPct val="90000"/>
              </a:lnSpc>
              <a:spcBef>
                <a:spcPts val="375"/>
              </a:spcBef>
              <a:spcAft>
                <a:spcPts val="0"/>
              </a:spcAft>
              <a:buClr>
                <a:schemeClr val="dk1"/>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3086100" marR="0" lvl="8" indent="-257175" algn="l" defTabSz="914400" rtl="0" latinLnBrk="0">
              <a:lnSpc>
                <a:spcPct val="90000"/>
              </a:lnSpc>
              <a:spcBef>
                <a:spcPts val="375"/>
              </a:spcBef>
              <a:spcAft>
                <a:spcPts val="0"/>
              </a:spcAft>
              <a:buClr>
                <a:schemeClr val="dk1"/>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a:lstStyle>
          <a:p>
            <a:pPr marL="85725" indent="0" hangingPunct="1">
              <a:buFont typeface="Arial"/>
              <a:buNone/>
            </a:pPr>
            <a:r>
              <a:rPr lang="en-IN" sz="1100" b="1"/>
              <a:t>Key Application Areas:</a:t>
            </a:r>
          </a:p>
          <a:p>
            <a:pPr marL="85725" indent="0" hangingPunct="1">
              <a:buNone/>
            </a:pPr>
            <a:r>
              <a:rPr lang="en-IN" sz="1100"/>
              <a:t>1. </a:t>
            </a:r>
            <a:r>
              <a:rPr lang="en-IN" sz="1100" b="1"/>
              <a:t>Lifelong Domain Specialization</a:t>
            </a:r>
            <a:br>
              <a:rPr lang="en-IN" sz="1100"/>
            </a:br>
            <a:r>
              <a:rPr lang="en-US" sz="1100"/>
              <a:t>Incremental acquisition of domain knowledge (medicine, law, finance) without erasing general language competence or earlier expertise.</a:t>
            </a:r>
          </a:p>
          <a:p>
            <a:pPr marL="85725" indent="0" hangingPunct="1">
              <a:buNone/>
            </a:pPr>
            <a:r>
              <a:rPr lang="en-IN" sz="1100"/>
              <a:t>2. </a:t>
            </a:r>
            <a:r>
              <a:rPr lang="en-US" sz="1100" b="1"/>
              <a:t>Knowledge Updating Over Time</a:t>
            </a:r>
            <a:br>
              <a:rPr lang="en-US" sz="1100"/>
            </a:br>
            <a:r>
              <a:rPr lang="en-US" sz="1100"/>
              <a:t>Efficient integration of new facts, events, and scientific findings without full retraining.</a:t>
            </a:r>
          </a:p>
          <a:p>
            <a:pPr marL="85725" indent="0" hangingPunct="1">
              <a:buNone/>
            </a:pPr>
            <a:r>
              <a:rPr lang="en-US" sz="1100"/>
              <a:t>3. </a:t>
            </a:r>
            <a:r>
              <a:rPr lang="en-US" sz="1100" b="1"/>
              <a:t>Personalization and User Adaptation</a:t>
            </a:r>
            <a:br>
              <a:rPr lang="en-US" sz="1100"/>
            </a:br>
            <a:r>
              <a:rPr lang="en-US" sz="1100"/>
              <a:t>Progressive alignment to user preferences, expertise levels, and interaction styles in long-term deployments.</a:t>
            </a:r>
          </a:p>
          <a:p>
            <a:pPr marL="85725" indent="0" hangingPunct="1">
              <a:buNone/>
            </a:pPr>
            <a:r>
              <a:rPr lang="en-US" sz="1100"/>
              <a:t>4. </a:t>
            </a:r>
            <a:r>
              <a:rPr lang="en-US" sz="1100" b="1"/>
              <a:t>Sequential Skill Acquisition</a:t>
            </a:r>
            <a:br>
              <a:rPr lang="en-US" sz="1100"/>
            </a:br>
            <a:r>
              <a:rPr lang="en-US" sz="1100"/>
              <a:t>Learning new capabilities (tool use, reasoning strategies, APIs) as tasks evolve, supporting curriculum-based model growth.</a:t>
            </a:r>
          </a:p>
          <a:p>
            <a:pPr marL="85725" indent="0" hangingPunct="1">
              <a:buNone/>
            </a:pPr>
            <a:r>
              <a:rPr lang="en-US" sz="1100"/>
              <a:t>5.</a:t>
            </a:r>
            <a:r>
              <a:rPr lang="en-US" sz="1100" b="1"/>
              <a:t> Alignment and Safety Refinement</a:t>
            </a:r>
            <a:br>
              <a:rPr lang="en-US" sz="1100"/>
            </a:br>
            <a:r>
              <a:rPr lang="en-US" sz="1100"/>
              <a:t>Continuous updating of safety constraints, ethical norms, and deployment-specific policies without behavioral regression.</a:t>
            </a:r>
          </a:p>
          <a:p>
            <a:pPr marL="85725" indent="0" hangingPunct="1">
              <a:buNone/>
            </a:pPr>
            <a:r>
              <a:rPr lang="en-US" sz="1100"/>
              <a:t>6.</a:t>
            </a:r>
            <a:r>
              <a:rPr lang="en-US" sz="1100" b="1"/>
              <a:t> Multimodal Expansion</a:t>
            </a:r>
            <a:br>
              <a:rPr lang="en-US" sz="1100"/>
            </a:br>
            <a:r>
              <a:rPr lang="en-US" sz="1100"/>
              <a:t>Incremental integration of new modalities (vision, audio, code) while preserving existing linguistic competence.</a:t>
            </a:r>
            <a:endParaRPr lang="en-IN" sz="1100"/>
          </a:p>
          <a:p>
            <a:pPr marL="85725" indent="0" hangingPunct="1">
              <a:buFont typeface="Arial"/>
              <a:buNone/>
            </a:pPr>
            <a:endParaRPr lang="en-IN" sz="1100"/>
          </a:p>
        </p:txBody>
      </p:sp>
      <p:sp>
        <p:nvSpPr>
          <p:cNvPr id="5" name="Text Placeholder 2">
            <a:extLst>
              <a:ext uri="{FF2B5EF4-FFF2-40B4-BE49-F238E27FC236}">
                <a16:creationId xmlns:a16="http://schemas.microsoft.com/office/drawing/2014/main" id="{4B8A26C3-2D29-8C88-C97C-AB856EA25678}"/>
              </a:ext>
            </a:extLst>
          </p:cNvPr>
          <p:cNvSpPr txBox="1">
            <a:spLocks/>
          </p:cNvSpPr>
          <p:nvPr/>
        </p:nvSpPr>
        <p:spPr>
          <a:xfrm>
            <a:off x="0" y="4486656"/>
            <a:ext cx="8881110" cy="639337"/>
          </a:xfrm>
          <a:prstGeom prst="rect">
            <a:avLst/>
          </a:prstGeom>
          <a:noFill/>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91425" tIns="45700" rIns="91425" bIns="45700" anchor="t" anchorCtr="0">
            <a:normAutofit/>
          </a:bodyPr>
          <a:lstStyle>
            <a:lvl1pPr marL="342900" marR="0" lvl="0" indent="-257175" algn="l" defTabSz="914400" rtl="0" latinLnBrk="0">
              <a:lnSpc>
                <a:spcPct val="90000"/>
              </a:lnSpc>
              <a:spcBef>
                <a:spcPts val="750"/>
              </a:spcBef>
              <a:spcAft>
                <a:spcPts val="0"/>
              </a:spcAft>
              <a:buClr>
                <a:schemeClr val="dk1"/>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685800" marR="0" lvl="1" indent="-257175" algn="l" defTabSz="914400" rtl="0" latinLnBrk="0">
              <a:lnSpc>
                <a:spcPct val="90000"/>
              </a:lnSpc>
              <a:spcBef>
                <a:spcPts val="375"/>
              </a:spcBef>
              <a:spcAft>
                <a:spcPts val="0"/>
              </a:spcAft>
              <a:buClr>
                <a:schemeClr val="dk1"/>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028700" marR="0" lvl="2" indent="-257175" algn="l" defTabSz="914400" rtl="0" latinLnBrk="0">
              <a:lnSpc>
                <a:spcPct val="90000"/>
              </a:lnSpc>
              <a:spcBef>
                <a:spcPts val="375"/>
              </a:spcBef>
              <a:spcAft>
                <a:spcPts val="0"/>
              </a:spcAft>
              <a:buClr>
                <a:schemeClr val="dk1"/>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371600" marR="0" lvl="3" indent="-257175" algn="l" defTabSz="914400" rtl="0" latinLnBrk="0">
              <a:lnSpc>
                <a:spcPct val="90000"/>
              </a:lnSpc>
              <a:spcBef>
                <a:spcPts val="375"/>
              </a:spcBef>
              <a:spcAft>
                <a:spcPts val="0"/>
              </a:spcAft>
              <a:buClr>
                <a:schemeClr val="dk1"/>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1714500" marR="0" lvl="4" indent="-257175" algn="l" defTabSz="914400" rtl="0" latinLnBrk="0">
              <a:lnSpc>
                <a:spcPct val="90000"/>
              </a:lnSpc>
              <a:spcBef>
                <a:spcPts val="375"/>
              </a:spcBef>
              <a:spcAft>
                <a:spcPts val="0"/>
              </a:spcAft>
              <a:buClr>
                <a:schemeClr val="dk1"/>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057400" marR="0" lvl="5" indent="-257175" algn="l" defTabSz="914400" rtl="0" latinLnBrk="0">
              <a:lnSpc>
                <a:spcPct val="90000"/>
              </a:lnSpc>
              <a:spcBef>
                <a:spcPts val="375"/>
              </a:spcBef>
              <a:spcAft>
                <a:spcPts val="0"/>
              </a:spcAft>
              <a:buClr>
                <a:schemeClr val="dk1"/>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2400300" marR="0" lvl="6" indent="-257175" algn="l" defTabSz="914400" rtl="0" latinLnBrk="0">
              <a:lnSpc>
                <a:spcPct val="90000"/>
              </a:lnSpc>
              <a:spcBef>
                <a:spcPts val="375"/>
              </a:spcBef>
              <a:spcAft>
                <a:spcPts val="0"/>
              </a:spcAft>
              <a:buClr>
                <a:schemeClr val="dk1"/>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2743200" marR="0" lvl="7" indent="-257175" algn="l" defTabSz="914400" rtl="0" latinLnBrk="0">
              <a:lnSpc>
                <a:spcPct val="90000"/>
              </a:lnSpc>
              <a:spcBef>
                <a:spcPts val="375"/>
              </a:spcBef>
              <a:spcAft>
                <a:spcPts val="0"/>
              </a:spcAft>
              <a:buClr>
                <a:schemeClr val="dk1"/>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3086100" marR="0" lvl="8" indent="-257175" algn="l" defTabSz="914400" rtl="0" latinLnBrk="0">
              <a:lnSpc>
                <a:spcPct val="90000"/>
              </a:lnSpc>
              <a:spcBef>
                <a:spcPts val="375"/>
              </a:spcBef>
              <a:spcAft>
                <a:spcPts val="0"/>
              </a:spcAft>
              <a:buClr>
                <a:schemeClr val="dk1"/>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a:lstStyle>
          <a:p>
            <a:pPr marL="85725" indent="0" hangingPunct="1">
              <a:buNone/>
            </a:pPr>
            <a:r>
              <a:rPr lang="en-US" sz="1100" b="1"/>
              <a:t>Key Challenge</a:t>
            </a:r>
            <a:r>
              <a:rPr lang="en-US" sz="1100"/>
              <a:t>: Balancing plasticity and stability under non-stationary data distributions remains the central challenge in applying Continual Learning to LLMs.</a:t>
            </a:r>
            <a:endParaRPr lang="en-IN" sz="1100"/>
          </a:p>
        </p:txBody>
      </p:sp>
    </p:spTree>
    <p:extLst>
      <p:ext uri="{BB962C8B-B14F-4D97-AF65-F5344CB8AC3E}">
        <p14:creationId xmlns:p14="http://schemas.microsoft.com/office/powerpoint/2010/main" val="1518200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50708-E625-B122-BD8C-286832473E38}"/>
              </a:ext>
            </a:extLst>
          </p:cNvPr>
          <p:cNvSpPr>
            <a:spLocks noGrp="1"/>
          </p:cNvSpPr>
          <p:nvPr>
            <p:ph type="title"/>
          </p:nvPr>
        </p:nvSpPr>
        <p:spPr>
          <a:xfrm>
            <a:off x="0" y="30637"/>
            <a:ext cx="9144000" cy="572701"/>
          </a:xfrm>
        </p:spPr>
        <p:txBody>
          <a:bodyPr>
            <a:noAutofit/>
          </a:bodyPr>
          <a:lstStyle/>
          <a:p>
            <a:r>
              <a:rPr lang="en-IN" sz="2300"/>
              <a:t>CPPO: A Sample-wise Weighting Strategy for Continual Alignment</a:t>
            </a:r>
            <a:br>
              <a:rPr lang="en-IN" sz="2300"/>
            </a:br>
            <a:r>
              <a:rPr lang="en-IN" sz="1600">
                <a:solidFill>
                  <a:schemeClr val="bg1">
                    <a:lumMod val="50000"/>
                  </a:schemeClr>
                </a:solidFill>
              </a:rPr>
              <a:t>Balancing Plasticity and stability by categorizing and re-weighting training samples.</a:t>
            </a:r>
            <a:endParaRPr lang="en-IN" sz="2300">
              <a:solidFill>
                <a:schemeClr val="bg1">
                  <a:lumMod val="50000"/>
                </a:schemeClr>
              </a:solidFill>
            </a:endParaRPr>
          </a:p>
        </p:txBody>
      </p:sp>
      <p:sp>
        <p:nvSpPr>
          <p:cNvPr id="3" name="Text Placeholder 2">
            <a:extLst>
              <a:ext uri="{FF2B5EF4-FFF2-40B4-BE49-F238E27FC236}">
                <a16:creationId xmlns:a16="http://schemas.microsoft.com/office/drawing/2014/main" id="{A475C0DC-B7D4-3D97-DF05-C2FEC016B19D}"/>
              </a:ext>
            </a:extLst>
          </p:cNvPr>
          <p:cNvSpPr>
            <a:spLocks noGrp="1"/>
          </p:cNvSpPr>
          <p:nvPr>
            <p:ph type="body" idx="1"/>
          </p:nvPr>
        </p:nvSpPr>
        <p:spPr>
          <a:xfrm>
            <a:off x="0" y="863550"/>
            <a:ext cx="5705856" cy="4122978"/>
          </a:xfrm>
        </p:spPr>
        <p:txBody>
          <a:bodyPr>
            <a:normAutofit/>
          </a:bodyPr>
          <a:lstStyle/>
          <a:p>
            <a:pPr marL="114300" indent="0">
              <a:buNone/>
            </a:pPr>
            <a:r>
              <a:rPr lang="en-IN" sz="1100" b="1"/>
              <a:t>The Core Idea</a:t>
            </a:r>
          </a:p>
          <a:p>
            <a:r>
              <a:rPr lang="en-IN" sz="1100" b="1"/>
              <a:t>The Insight</a:t>
            </a:r>
            <a:r>
              <a:rPr lang="en-IN" sz="1100"/>
              <a:t>: Categorize Samples by Reward &amp; Probability</a:t>
            </a:r>
            <a:br>
              <a:rPr lang="en-IN" sz="1100"/>
            </a:br>
            <a:r>
              <a:rPr lang="en-IN" sz="1100"/>
              <a:t>The foundation of CPPO is to classify each generated sample (x) into one of five types based on it’s reward score R(x) and the policy’s generation probability P(x). This enables a targeted, rather than uniform, approach to policy updates.</a:t>
            </a:r>
            <a:br>
              <a:rPr lang="en-IN" sz="1100"/>
            </a:br>
            <a:endParaRPr lang="en-IN" sz="1100"/>
          </a:p>
          <a:p>
            <a:r>
              <a:rPr lang="en-IN" sz="1100" b="1"/>
              <a:t>The Mechanism: Adaptive Sample-wise Weighting</a:t>
            </a:r>
            <a:br>
              <a:rPr lang="en-IN" sz="1100"/>
            </a:br>
            <a:r>
              <a:rPr lang="en-IN" sz="1100"/>
              <a:t>The paper introduces two weights to modulate the PPO objective for each sample:</a:t>
            </a:r>
          </a:p>
          <a:p>
            <a:pPr lvl="1"/>
            <a:r>
              <a:rPr lang="en-IN" sz="1100"/>
              <a:t>      </a:t>
            </a:r>
            <a:r>
              <a:rPr lang="en-IN" sz="1100" b="1"/>
              <a:t>Policy Learning Weight</a:t>
            </a:r>
            <a:r>
              <a:rPr lang="en-IN" sz="1100"/>
              <a:t>: Controls the intensity of learning from a given sample</a:t>
            </a:r>
          </a:p>
          <a:p>
            <a:pPr lvl="1"/>
            <a:r>
              <a:rPr lang="en-IN" sz="1100"/>
              <a:t>      </a:t>
            </a:r>
            <a:r>
              <a:rPr lang="en-IN" sz="1100" b="1"/>
              <a:t>Knowledge Retention Weight</a:t>
            </a:r>
            <a:r>
              <a:rPr lang="en-IN" sz="1100"/>
              <a:t>: Controls the penalty for deviating from the old policy for that sample.</a:t>
            </a:r>
          </a:p>
          <a:p>
            <a:r>
              <a:rPr lang="en-IN" sz="1100" b="1"/>
              <a:t>Weighting Strategy</a:t>
            </a:r>
            <a:r>
              <a:rPr lang="en-IN" sz="1100"/>
              <a:t>:</a:t>
            </a:r>
          </a:p>
          <a:p>
            <a:pPr lvl="1"/>
            <a:r>
              <a:rPr lang="en-IN" sz="1100"/>
              <a:t>High-performance (             ):Consolidate knowledge for this sample.</a:t>
            </a:r>
          </a:p>
          <a:p>
            <a:pPr lvl="1"/>
            <a:r>
              <a:rPr lang="en-IN" sz="1100"/>
              <a:t>High variance/ overfitting sample (             ): Learn new knowledge from this sample and force new sample to be different.</a:t>
            </a:r>
          </a:p>
          <a:p>
            <a:pPr lvl="1"/>
            <a:r>
              <a:rPr lang="en-IN" sz="1100"/>
              <a:t>Noisy (             ): Decrease it’s impact on learning.</a:t>
            </a:r>
          </a:p>
          <a:p>
            <a:pPr lvl="1"/>
            <a:r>
              <a:rPr lang="en-IN" sz="1100"/>
              <a:t>Normal sample: Make no change to the PPO Objective.</a:t>
            </a:r>
          </a:p>
          <a:p>
            <a:pPr lvl="1"/>
            <a:endParaRPr lang="en-IN" sz="1100"/>
          </a:p>
        </p:txBody>
      </p:sp>
      <p:pic>
        <p:nvPicPr>
          <p:cNvPr id="5" name="Picture 4">
            <a:extLst>
              <a:ext uri="{FF2B5EF4-FFF2-40B4-BE49-F238E27FC236}">
                <a16:creationId xmlns:a16="http://schemas.microsoft.com/office/drawing/2014/main" id="{BDE13C2E-870B-2229-0DF6-6361AD1855A4}"/>
              </a:ext>
            </a:extLst>
          </p:cNvPr>
          <p:cNvPicPr>
            <a:picLocks noChangeAspect="1"/>
          </p:cNvPicPr>
          <p:nvPr/>
        </p:nvPicPr>
        <p:blipFill>
          <a:blip r:embed="rId2"/>
          <a:stretch>
            <a:fillRect/>
          </a:stretch>
        </p:blipFill>
        <p:spPr>
          <a:xfrm>
            <a:off x="1007999" y="2688783"/>
            <a:ext cx="299141" cy="201062"/>
          </a:xfrm>
          <a:prstGeom prst="rect">
            <a:avLst/>
          </a:prstGeom>
        </p:spPr>
      </p:pic>
      <p:pic>
        <p:nvPicPr>
          <p:cNvPr id="7" name="Picture 6">
            <a:extLst>
              <a:ext uri="{FF2B5EF4-FFF2-40B4-BE49-F238E27FC236}">
                <a16:creationId xmlns:a16="http://schemas.microsoft.com/office/drawing/2014/main" id="{B4B16765-CB5C-2B96-7424-BBD8A35FC4FA}"/>
              </a:ext>
            </a:extLst>
          </p:cNvPr>
          <p:cNvPicPr>
            <a:picLocks noChangeAspect="1"/>
          </p:cNvPicPr>
          <p:nvPr/>
        </p:nvPicPr>
        <p:blipFill>
          <a:blip r:embed="rId3"/>
          <a:stretch>
            <a:fillRect/>
          </a:stretch>
        </p:blipFill>
        <p:spPr>
          <a:xfrm>
            <a:off x="1007998" y="3079889"/>
            <a:ext cx="299141" cy="211462"/>
          </a:xfrm>
          <a:prstGeom prst="rect">
            <a:avLst/>
          </a:prstGeom>
        </p:spPr>
      </p:pic>
      <p:pic>
        <p:nvPicPr>
          <p:cNvPr id="9" name="Picture 8">
            <a:extLst>
              <a:ext uri="{FF2B5EF4-FFF2-40B4-BE49-F238E27FC236}">
                <a16:creationId xmlns:a16="http://schemas.microsoft.com/office/drawing/2014/main" id="{B13B8ACB-077E-D025-86E6-6A1914A22B53}"/>
              </a:ext>
            </a:extLst>
          </p:cNvPr>
          <p:cNvPicPr>
            <a:picLocks noChangeAspect="1"/>
          </p:cNvPicPr>
          <p:nvPr/>
        </p:nvPicPr>
        <p:blipFill>
          <a:blip r:embed="rId4"/>
          <a:stretch>
            <a:fillRect/>
          </a:stretch>
        </p:blipFill>
        <p:spPr>
          <a:xfrm>
            <a:off x="2299841" y="3666544"/>
            <a:ext cx="498227" cy="184344"/>
          </a:xfrm>
          <a:prstGeom prst="rect">
            <a:avLst/>
          </a:prstGeom>
        </p:spPr>
      </p:pic>
      <p:pic>
        <p:nvPicPr>
          <p:cNvPr id="11" name="Picture 10">
            <a:extLst>
              <a:ext uri="{FF2B5EF4-FFF2-40B4-BE49-F238E27FC236}">
                <a16:creationId xmlns:a16="http://schemas.microsoft.com/office/drawing/2014/main" id="{BB43125B-6E32-7C7C-8F2D-C60D1F940A6C}"/>
              </a:ext>
            </a:extLst>
          </p:cNvPr>
          <p:cNvPicPr>
            <a:picLocks noChangeAspect="1"/>
          </p:cNvPicPr>
          <p:nvPr/>
        </p:nvPicPr>
        <p:blipFill>
          <a:blip r:embed="rId5"/>
          <a:stretch>
            <a:fillRect/>
          </a:stretch>
        </p:blipFill>
        <p:spPr>
          <a:xfrm>
            <a:off x="3218744" y="3850888"/>
            <a:ext cx="498227" cy="184344"/>
          </a:xfrm>
          <a:prstGeom prst="rect">
            <a:avLst/>
          </a:prstGeom>
        </p:spPr>
      </p:pic>
      <p:pic>
        <p:nvPicPr>
          <p:cNvPr id="13" name="Picture 12">
            <a:extLst>
              <a:ext uri="{FF2B5EF4-FFF2-40B4-BE49-F238E27FC236}">
                <a16:creationId xmlns:a16="http://schemas.microsoft.com/office/drawing/2014/main" id="{21E2F3C7-A21F-4D73-3C1B-C2DD999724EC}"/>
              </a:ext>
            </a:extLst>
          </p:cNvPr>
          <p:cNvPicPr>
            <a:picLocks noChangeAspect="1"/>
          </p:cNvPicPr>
          <p:nvPr/>
        </p:nvPicPr>
        <p:blipFill>
          <a:blip r:embed="rId6"/>
          <a:stretch>
            <a:fillRect/>
          </a:stretch>
        </p:blipFill>
        <p:spPr>
          <a:xfrm>
            <a:off x="1528546" y="4233836"/>
            <a:ext cx="498227" cy="184344"/>
          </a:xfrm>
          <a:prstGeom prst="rect">
            <a:avLst/>
          </a:prstGeom>
        </p:spPr>
      </p:pic>
      <p:pic>
        <p:nvPicPr>
          <p:cNvPr id="15" name="Picture 14" descr="A diagram of a normal diagram&#10;&#10;AI-generated content may be incorrect.">
            <a:extLst>
              <a:ext uri="{FF2B5EF4-FFF2-40B4-BE49-F238E27FC236}">
                <a16:creationId xmlns:a16="http://schemas.microsoft.com/office/drawing/2014/main" id="{4041BB3B-3647-DB21-47EE-0F5872450037}"/>
              </a:ext>
            </a:extLst>
          </p:cNvPr>
          <p:cNvPicPr>
            <a:picLocks noChangeAspect="1"/>
          </p:cNvPicPr>
          <p:nvPr/>
        </p:nvPicPr>
        <p:blipFill>
          <a:blip r:embed="rId7"/>
          <a:stretch>
            <a:fillRect/>
          </a:stretch>
        </p:blipFill>
        <p:spPr>
          <a:xfrm>
            <a:off x="6066973" y="863550"/>
            <a:ext cx="1963489" cy="1548493"/>
          </a:xfrm>
          <a:prstGeom prst="rect">
            <a:avLst/>
          </a:prstGeom>
        </p:spPr>
      </p:pic>
      <p:sp>
        <p:nvSpPr>
          <p:cNvPr id="16" name="TextBox 15">
            <a:extLst>
              <a:ext uri="{FF2B5EF4-FFF2-40B4-BE49-F238E27FC236}">
                <a16:creationId xmlns:a16="http://schemas.microsoft.com/office/drawing/2014/main" id="{CC288D0C-3291-B603-0FD8-5F9FE354819C}"/>
              </a:ext>
            </a:extLst>
          </p:cNvPr>
          <p:cNvSpPr txBox="1"/>
          <p:nvPr/>
        </p:nvSpPr>
        <p:spPr>
          <a:xfrm>
            <a:off x="5612780" y="2610470"/>
            <a:ext cx="3456878" cy="784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IN" sz="1200" b="1" i="0" u="none" strike="noStrike" cap="none" spc="0" normalizeH="0" baseline="0">
                <a:ln>
                  <a:noFill/>
                </a:ln>
                <a:solidFill>
                  <a:srgbClr val="000000"/>
                </a:solidFill>
                <a:effectLst/>
                <a:uFillTx/>
                <a:latin typeface="+mj-lt"/>
                <a:ea typeface="+mj-ea"/>
                <a:cs typeface="+mj-cs"/>
                <a:sym typeface="Arial"/>
              </a:rPr>
              <a:t>The Final Objective Function:</a:t>
            </a:r>
          </a:p>
          <a:p>
            <a:pPr marL="0" marR="0" indent="0" algn="l" defTabSz="914400" rtl="0" fontAlgn="auto" latinLnBrk="0" hangingPunct="0">
              <a:lnSpc>
                <a:spcPct val="100000"/>
              </a:lnSpc>
              <a:spcBef>
                <a:spcPts val="0"/>
              </a:spcBef>
              <a:spcAft>
                <a:spcPts val="0"/>
              </a:spcAft>
              <a:buClrTx/>
              <a:buSzTx/>
              <a:buFontTx/>
              <a:buNone/>
              <a:tabLst/>
            </a:pPr>
            <a:r>
              <a:rPr kumimoji="0" lang="en-IN" sz="1100" i="0" u="none" strike="noStrike" cap="none" spc="0" normalizeH="0" baseline="0">
                <a:ln>
                  <a:noFill/>
                </a:ln>
                <a:solidFill>
                  <a:srgbClr val="000000"/>
                </a:solidFill>
                <a:effectLst/>
                <a:uFillTx/>
                <a:latin typeface="+mj-lt"/>
                <a:ea typeface="+mj-ea"/>
                <a:cs typeface="+mj-cs"/>
                <a:sym typeface="Arial"/>
              </a:rPr>
              <a:t>This adaptive weighting strategy is integrated </a:t>
            </a:r>
            <a:r>
              <a:rPr lang="en-IN" sz="1100"/>
              <a:t>directly into a modified PPO loss function, creating a more stable and intelligent learning objective.</a:t>
            </a:r>
            <a:endParaRPr kumimoji="0" lang="en-IN" sz="1100" i="0" u="none" strike="noStrike" cap="none" spc="0" normalizeH="0" baseline="0">
              <a:ln>
                <a:noFill/>
              </a:ln>
              <a:solidFill>
                <a:srgbClr val="000000"/>
              </a:solidFill>
              <a:effectLst/>
              <a:uFillTx/>
              <a:latin typeface="+mj-lt"/>
              <a:ea typeface="+mj-ea"/>
              <a:cs typeface="+mj-cs"/>
              <a:sym typeface="Arial"/>
            </a:endParaRPr>
          </a:p>
        </p:txBody>
      </p:sp>
      <p:sp>
        <p:nvSpPr>
          <p:cNvPr id="17" name="TextBox 16">
            <a:extLst>
              <a:ext uri="{FF2B5EF4-FFF2-40B4-BE49-F238E27FC236}">
                <a16:creationId xmlns:a16="http://schemas.microsoft.com/office/drawing/2014/main" id="{1B63B4B9-F064-CC49-E815-4DE51BAF4647}"/>
              </a:ext>
            </a:extLst>
          </p:cNvPr>
          <p:cNvSpPr txBox="1"/>
          <p:nvPr/>
        </p:nvSpPr>
        <p:spPr>
          <a:xfrm>
            <a:off x="15905" y="4947539"/>
            <a:ext cx="8422888"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800">
                <a:solidFill>
                  <a:schemeClr val="bg1">
                    <a:lumMod val="50000"/>
                  </a:schemeClr>
                </a:solidFill>
              </a:rPr>
              <a:t>Zhang, Han, et al. "</a:t>
            </a:r>
            <a:r>
              <a:rPr lang="en-US" sz="800" err="1">
                <a:solidFill>
                  <a:schemeClr val="bg1">
                    <a:lumMod val="50000"/>
                  </a:schemeClr>
                </a:solidFill>
              </a:rPr>
              <a:t>Cppo</a:t>
            </a:r>
            <a:r>
              <a:rPr lang="en-US" sz="800">
                <a:solidFill>
                  <a:schemeClr val="bg1">
                    <a:lumMod val="50000"/>
                  </a:schemeClr>
                </a:solidFill>
              </a:rPr>
              <a:t>: Continual learning for reinforcement learning with human feedback." The Twelfth International Conference on Learning Representations. 2024.</a:t>
            </a:r>
            <a:endParaRPr kumimoji="0" lang="en-IN" sz="800" b="0" i="0" u="none" strike="noStrike" cap="none" spc="0" normalizeH="0" baseline="0">
              <a:ln>
                <a:noFill/>
              </a:ln>
              <a:solidFill>
                <a:schemeClr val="bg1">
                  <a:lumMod val="50000"/>
                </a:schemeClr>
              </a:solidFill>
              <a:effectLst/>
              <a:uFillTx/>
              <a:latin typeface="+mj-lt"/>
              <a:ea typeface="+mj-ea"/>
              <a:cs typeface="+mj-cs"/>
              <a:sym typeface="Arial"/>
            </a:endParaRPr>
          </a:p>
        </p:txBody>
      </p:sp>
      <p:pic>
        <p:nvPicPr>
          <p:cNvPr id="21" name="Picture 20" descr="A close up of numbers&#10;&#10;AI-generated content may be incorrect.">
            <a:extLst>
              <a:ext uri="{FF2B5EF4-FFF2-40B4-BE49-F238E27FC236}">
                <a16:creationId xmlns:a16="http://schemas.microsoft.com/office/drawing/2014/main" id="{B26D89EA-9690-1CDB-F2F9-1729FC80CDEF}"/>
              </a:ext>
            </a:extLst>
          </p:cNvPr>
          <p:cNvPicPr>
            <a:picLocks noChangeAspect="1"/>
          </p:cNvPicPr>
          <p:nvPr/>
        </p:nvPicPr>
        <p:blipFill>
          <a:blip r:embed="rId8"/>
          <a:stretch>
            <a:fillRect/>
          </a:stretch>
        </p:blipFill>
        <p:spPr>
          <a:xfrm>
            <a:off x="5612780" y="3399798"/>
            <a:ext cx="3506084" cy="564486"/>
          </a:xfrm>
          <a:prstGeom prst="rect">
            <a:avLst/>
          </a:prstGeom>
        </p:spPr>
      </p:pic>
      <p:pic>
        <p:nvPicPr>
          <p:cNvPr id="6" name="Picture 5">
            <a:extLst>
              <a:ext uri="{FF2B5EF4-FFF2-40B4-BE49-F238E27FC236}">
                <a16:creationId xmlns:a16="http://schemas.microsoft.com/office/drawing/2014/main" id="{549CC67A-F2B7-7E15-E257-2D3EC76B7F96}"/>
              </a:ext>
            </a:extLst>
          </p:cNvPr>
          <p:cNvPicPr>
            <a:picLocks noChangeAspect="1"/>
          </p:cNvPicPr>
          <p:nvPr/>
        </p:nvPicPr>
        <p:blipFill>
          <a:blip r:embed="rId9"/>
          <a:srcRect t="12986"/>
          <a:stretch>
            <a:fillRect/>
          </a:stretch>
        </p:blipFill>
        <p:spPr>
          <a:xfrm>
            <a:off x="5864493" y="4095444"/>
            <a:ext cx="2630038" cy="184506"/>
          </a:xfrm>
          <a:prstGeom prst="rect">
            <a:avLst/>
          </a:prstGeom>
        </p:spPr>
      </p:pic>
    </p:spTree>
    <p:extLst>
      <p:ext uri="{BB962C8B-B14F-4D97-AF65-F5344CB8AC3E}">
        <p14:creationId xmlns:p14="http://schemas.microsoft.com/office/powerpoint/2010/main" val="85149626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AA501-2051-97D8-6FF6-19ECD2E636C6}"/>
              </a:ext>
            </a:extLst>
          </p:cNvPr>
          <p:cNvSpPr>
            <a:spLocks noGrp="1"/>
          </p:cNvSpPr>
          <p:nvPr>
            <p:ph type="title"/>
          </p:nvPr>
        </p:nvSpPr>
        <p:spPr>
          <a:xfrm>
            <a:off x="0" y="1924"/>
            <a:ext cx="8520602" cy="572701"/>
          </a:xfrm>
        </p:spPr>
        <p:txBody>
          <a:bodyPr>
            <a:normAutofit fontScale="90000"/>
          </a:bodyPr>
          <a:lstStyle/>
          <a:p>
            <a:r>
              <a:rPr lang="en-IN" dirty="0"/>
              <a:t>Results…</a:t>
            </a:r>
          </a:p>
        </p:txBody>
      </p:sp>
      <p:sp>
        <p:nvSpPr>
          <p:cNvPr id="3" name="Text Placeholder 2">
            <a:extLst>
              <a:ext uri="{FF2B5EF4-FFF2-40B4-BE49-F238E27FC236}">
                <a16:creationId xmlns:a16="http://schemas.microsoft.com/office/drawing/2014/main" id="{C5B9BB0B-6360-43C6-0D84-0DB649AE5B8F}"/>
              </a:ext>
            </a:extLst>
          </p:cNvPr>
          <p:cNvSpPr>
            <a:spLocks noGrp="1"/>
          </p:cNvSpPr>
          <p:nvPr>
            <p:ph type="body" idx="1"/>
          </p:nvPr>
        </p:nvSpPr>
        <p:spPr>
          <a:xfrm>
            <a:off x="1" y="574625"/>
            <a:ext cx="4572000" cy="3229279"/>
          </a:xfrm>
        </p:spPr>
        <p:txBody>
          <a:bodyPr>
            <a:normAutofit/>
          </a:bodyPr>
          <a:lstStyle/>
          <a:p>
            <a:r>
              <a:rPr lang="en-US" sz="1200" dirty="0"/>
              <a:t>Evaluate method using the Reddit (</a:t>
            </a:r>
            <a:r>
              <a:rPr lang="en-US" sz="1200" dirty="0" err="1"/>
              <a:t>Völske</a:t>
            </a:r>
            <a:r>
              <a:rPr lang="en-US" sz="1200" dirty="0"/>
              <a:t> et al., 2017) dataset for summarization. Used the human preference data provided by CarperAI5. 1.3B gpt2-xl  as RM and PM</a:t>
            </a:r>
            <a:endParaRPr lang="en-IN" sz="1200" dirty="0"/>
          </a:p>
          <a:p>
            <a:r>
              <a:rPr lang="en-IN" sz="1200" b="1" dirty="0"/>
              <a:t>Outperforms Baselines in Final Alignment</a:t>
            </a:r>
            <a:br>
              <a:rPr lang="en-IN" sz="1100" b="1" dirty="0"/>
            </a:br>
            <a:r>
              <a:rPr lang="en-IN" sz="1100" dirty="0"/>
              <a:t>After learning multiple tasks, CPPO achieves the highest reference Preference Model Score (</a:t>
            </a:r>
            <a:r>
              <a:rPr lang="en-IN" sz="1100" dirty="0" err="1"/>
              <a:t>rPMS</a:t>
            </a:r>
            <a:r>
              <a:rPr lang="en-IN" sz="1100" dirty="0"/>
              <a:t>), indicating superior alignment with human preferences.</a:t>
            </a:r>
            <a:endParaRPr lang="en-IN" sz="1100" b="1" dirty="0"/>
          </a:p>
        </p:txBody>
      </p:sp>
      <p:pic>
        <p:nvPicPr>
          <p:cNvPr id="5" name="Picture 4" descr="A graph of a number of people&#10;&#10;AI-generated content may be incorrect.">
            <a:extLst>
              <a:ext uri="{FF2B5EF4-FFF2-40B4-BE49-F238E27FC236}">
                <a16:creationId xmlns:a16="http://schemas.microsoft.com/office/drawing/2014/main" id="{4DC97BF0-B95A-BAEC-98B7-A97308F99C93}"/>
              </a:ext>
            </a:extLst>
          </p:cNvPr>
          <p:cNvPicPr>
            <a:picLocks noChangeAspect="1"/>
          </p:cNvPicPr>
          <p:nvPr/>
        </p:nvPicPr>
        <p:blipFill>
          <a:blip r:embed="rId2"/>
          <a:stretch>
            <a:fillRect/>
          </a:stretch>
        </p:blipFill>
        <p:spPr>
          <a:xfrm>
            <a:off x="823658" y="2099328"/>
            <a:ext cx="3447865" cy="1294537"/>
          </a:xfrm>
          <a:prstGeom prst="rect">
            <a:avLst/>
          </a:prstGeom>
        </p:spPr>
      </p:pic>
      <p:sp>
        <p:nvSpPr>
          <p:cNvPr id="6" name="Text Placeholder 2">
            <a:extLst>
              <a:ext uri="{FF2B5EF4-FFF2-40B4-BE49-F238E27FC236}">
                <a16:creationId xmlns:a16="http://schemas.microsoft.com/office/drawing/2014/main" id="{A245D08E-8F47-624B-57AA-0C39EF5043E3}"/>
              </a:ext>
            </a:extLst>
          </p:cNvPr>
          <p:cNvSpPr txBox="1">
            <a:spLocks/>
          </p:cNvSpPr>
          <p:nvPr/>
        </p:nvSpPr>
        <p:spPr>
          <a:xfrm>
            <a:off x="4383827" y="574625"/>
            <a:ext cx="4760173" cy="34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a:lstStyle>
          <a:p>
            <a:pPr hangingPunct="1"/>
            <a:r>
              <a:rPr lang="en-IN" sz="1200" b="1"/>
              <a:t>Prevents Forgetting and Enables Backward Transfer</a:t>
            </a:r>
            <a:br>
              <a:rPr lang="en-IN" sz="1100" b="1"/>
            </a:br>
            <a:r>
              <a:rPr lang="en-IN" sz="1100"/>
              <a:t>While all baselines exhibit catastrophic forgetting, CPPO is the only method to achieve a negative SFR. This indicates backward transfer.</a:t>
            </a:r>
            <a:endParaRPr lang="en-IN" sz="1100" b="1"/>
          </a:p>
        </p:txBody>
      </p:sp>
      <p:pic>
        <p:nvPicPr>
          <p:cNvPr id="8" name="Picture 7">
            <a:extLst>
              <a:ext uri="{FF2B5EF4-FFF2-40B4-BE49-F238E27FC236}">
                <a16:creationId xmlns:a16="http://schemas.microsoft.com/office/drawing/2014/main" id="{A6B253C1-2B96-6438-0870-F63B46483C64}"/>
              </a:ext>
            </a:extLst>
          </p:cNvPr>
          <p:cNvPicPr>
            <a:picLocks noChangeAspect="1"/>
          </p:cNvPicPr>
          <p:nvPr/>
        </p:nvPicPr>
        <p:blipFill>
          <a:blip r:embed="rId3"/>
          <a:stretch>
            <a:fillRect/>
          </a:stretch>
        </p:blipFill>
        <p:spPr>
          <a:xfrm>
            <a:off x="4760904" y="1963741"/>
            <a:ext cx="4006017" cy="1425218"/>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60716121-7C9C-2D9D-8943-0C0BB1B4B83B}"/>
              </a:ext>
            </a:extLst>
          </p:cNvPr>
          <p:cNvPicPr>
            <a:picLocks noChangeAspect="1"/>
          </p:cNvPicPr>
          <p:nvPr/>
        </p:nvPicPr>
        <p:blipFill>
          <a:blip r:embed="rId4"/>
          <a:stretch>
            <a:fillRect/>
          </a:stretch>
        </p:blipFill>
        <p:spPr>
          <a:xfrm>
            <a:off x="1431548" y="3472721"/>
            <a:ext cx="5679950" cy="1673557"/>
          </a:xfrm>
          <a:prstGeom prst="rect">
            <a:avLst/>
          </a:prstGeom>
        </p:spPr>
      </p:pic>
    </p:spTree>
    <p:extLst>
      <p:ext uri="{BB962C8B-B14F-4D97-AF65-F5344CB8AC3E}">
        <p14:creationId xmlns:p14="http://schemas.microsoft.com/office/powerpoint/2010/main" val="70261496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C58B-C464-1242-A3DF-937E9D7D131D}"/>
              </a:ext>
            </a:extLst>
          </p:cNvPr>
          <p:cNvSpPr>
            <a:spLocks noGrp="1"/>
          </p:cNvSpPr>
          <p:nvPr>
            <p:ph type="title"/>
          </p:nvPr>
        </p:nvSpPr>
        <p:spPr>
          <a:xfrm>
            <a:off x="0" y="34214"/>
            <a:ext cx="9085062" cy="572701"/>
          </a:xfrm>
        </p:spPr>
        <p:txBody>
          <a:bodyPr>
            <a:normAutofit fontScale="90000"/>
          </a:bodyPr>
          <a:lstStyle/>
          <a:p>
            <a:r>
              <a:rPr lang="en-IN" dirty="0"/>
              <a:t>Continual Optimal Policy Fitting: </a:t>
            </a:r>
            <a:r>
              <a:rPr lang="en-IN" dirty="0">
                <a:solidFill>
                  <a:schemeClr val="bg1">
                    <a:lumMod val="50000"/>
                  </a:schemeClr>
                </a:solidFill>
              </a:rPr>
              <a:t>A Non-RL Method for Evolving LLM Alignment</a:t>
            </a:r>
          </a:p>
        </p:txBody>
      </p:sp>
      <p:sp>
        <p:nvSpPr>
          <p:cNvPr id="3" name="Text Placeholder 2">
            <a:extLst>
              <a:ext uri="{FF2B5EF4-FFF2-40B4-BE49-F238E27FC236}">
                <a16:creationId xmlns:a16="http://schemas.microsoft.com/office/drawing/2014/main" id="{3EB0C343-840C-877F-C575-81C6AAB6CA22}"/>
              </a:ext>
            </a:extLst>
          </p:cNvPr>
          <p:cNvSpPr>
            <a:spLocks noGrp="1"/>
          </p:cNvSpPr>
          <p:nvPr>
            <p:ph type="body" idx="1"/>
          </p:nvPr>
        </p:nvSpPr>
        <p:spPr>
          <a:xfrm>
            <a:off x="58938" y="1054939"/>
            <a:ext cx="8804646" cy="1516811"/>
          </a:xfrm>
        </p:spPr>
        <p:txBody>
          <a:bodyPr>
            <a:normAutofit/>
          </a:bodyPr>
          <a:lstStyle/>
          <a:p>
            <a:pPr marL="114300" indent="0">
              <a:buNone/>
            </a:pPr>
            <a:r>
              <a:rPr lang="en-IN" sz="1200" b="1" dirty="0"/>
              <a:t>DPO’s Limitations</a:t>
            </a:r>
          </a:p>
          <a:p>
            <a:r>
              <a:rPr lang="en-IN" sz="1100" b="1" dirty="0"/>
              <a:t>Static by Design</a:t>
            </a:r>
            <a:r>
              <a:rPr lang="en-IN" sz="1100" dirty="0"/>
              <a:t>: DPO is great for one-shot alignment, but it is not designed for adapting to human evolving human preferences over sequential tasks.</a:t>
            </a:r>
          </a:p>
          <a:p>
            <a:r>
              <a:rPr lang="en-IN" sz="1100" b="1" dirty="0"/>
              <a:t>Risk of Over-optimization: </a:t>
            </a:r>
            <a:r>
              <a:rPr lang="en-IN" sz="1100" dirty="0"/>
              <a:t>DPO aggressively widens the gap between preferred and rejected samples</a:t>
            </a:r>
            <a:endParaRPr lang="en-IN" sz="1200" dirty="0"/>
          </a:p>
        </p:txBody>
      </p:sp>
      <p:sp>
        <p:nvSpPr>
          <p:cNvPr id="4" name="TextBox 3">
            <a:extLst>
              <a:ext uri="{FF2B5EF4-FFF2-40B4-BE49-F238E27FC236}">
                <a16:creationId xmlns:a16="http://schemas.microsoft.com/office/drawing/2014/main" id="{F1CB1FFD-E659-0707-1C28-1B7F5974BD97}"/>
              </a:ext>
            </a:extLst>
          </p:cNvPr>
          <p:cNvSpPr txBox="1"/>
          <p:nvPr/>
        </p:nvSpPr>
        <p:spPr>
          <a:xfrm>
            <a:off x="58938" y="4908499"/>
            <a:ext cx="5681472"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900" dirty="0">
                <a:solidFill>
                  <a:schemeClr val="bg1">
                    <a:lumMod val="50000"/>
                  </a:schemeClr>
                </a:solidFill>
              </a:rPr>
              <a:t>Zhang, Han, et al. "</a:t>
            </a:r>
            <a:r>
              <a:rPr lang="en-US" sz="900" dirty="0" err="1">
                <a:solidFill>
                  <a:schemeClr val="bg1">
                    <a:lumMod val="50000"/>
                  </a:schemeClr>
                </a:solidFill>
              </a:rPr>
              <a:t>Copf</a:t>
            </a:r>
            <a:r>
              <a:rPr lang="en-US" sz="900" dirty="0">
                <a:solidFill>
                  <a:schemeClr val="bg1">
                    <a:lumMod val="50000"/>
                  </a:schemeClr>
                </a:solidFill>
              </a:rPr>
              <a:t>: Continual learning human preference through optimal policy fitting.“ ACL 2025</a:t>
            </a:r>
            <a:endParaRPr kumimoji="0" lang="en-IN" sz="900" b="0" i="0" u="none" strike="noStrike" cap="none" spc="0" normalizeH="0" baseline="0" dirty="0">
              <a:ln>
                <a:noFill/>
              </a:ln>
              <a:solidFill>
                <a:schemeClr val="bg1">
                  <a:lumMod val="50000"/>
                </a:schemeClr>
              </a:solidFill>
              <a:effectLst/>
              <a:uFillTx/>
              <a:latin typeface="+mj-lt"/>
              <a:ea typeface="+mj-ea"/>
              <a:cs typeface="+mj-cs"/>
              <a:sym typeface="Arial"/>
            </a:endParaRPr>
          </a:p>
        </p:txBody>
      </p:sp>
      <p:pic>
        <p:nvPicPr>
          <p:cNvPr id="5" name="Google Shape;291;p44" descr="Google Shape;291;p44">
            <a:extLst>
              <a:ext uri="{FF2B5EF4-FFF2-40B4-BE49-F238E27FC236}">
                <a16:creationId xmlns:a16="http://schemas.microsoft.com/office/drawing/2014/main" id="{8109E874-71CC-5F0F-9B8E-D53F97137136}"/>
              </a:ext>
            </a:extLst>
          </p:cNvPr>
          <p:cNvPicPr>
            <a:picLocks noChangeAspect="1"/>
          </p:cNvPicPr>
          <p:nvPr/>
        </p:nvPicPr>
        <p:blipFill>
          <a:blip r:embed="rId2"/>
          <a:stretch>
            <a:fillRect/>
          </a:stretch>
        </p:blipFill>
        <p:spPr>
          <a:xfrm>
            <a:off x="2396395" y="1989708"/>
            <a:ext cx="3051815" cy="269826"/>
          </a:xfrm>
          <a:prstGeom prst="rect">
            <a:avLst/>
          </a:prstGeom>
          <a:ln w="12700">
            <a:miter lim="400000"/>
          </a:ln>
        </p:spPr>
      </p:pic>
      <p:sp>
        <p:nvSpPr>
          <p:cNvPr id="6" name="Text Placeholder 2">
            <a:extLst>
              <a:ext uri="{FF2B5EF4-FFF2-40B4-BE49-F238E27FC236}">
                <a16:creationId xmlns:a16="http://schemas.microsoft.com/office/drawing/2014/main" id="{5DB027FF-AB5D-91CC-B4E7-79D522D521E8}"/>
              </a:ext>
            </a:extLst>
          </p:cNvPr>
          <p:cNvSpPr txBox="1">
            <a:spLocks/>
          </p:cNvSpPr>
          <p:nvPr/>
        </p:nvSpPr>
        <p:spPr>
          <a:xfrm>
            <a:off x="199146" y="2440962"/>
            <a:ext cx="8804646" cy="16182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lnSpcReduction="10000"/>
          </a:bodyPr>
          <a:lst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a:lstStyle>
          <a:p>
            <a:pPr marL="114300" indent="0" hangingPunct="1">
              <a:buFont typeface="Arial"/>
              <a:buNone/>
            </a:pPr>
            <a:r>
              <a:rPr lang="en-IN" sz="1200" b="1"/>
              <a:t>The COPF Process</a:t>
            </a:r>
          </a:p>
          <a:p>
            <a:pPr marL="114300" indent="0" hangingPunct="1">
              <a:buNone/>
            </a:pPr>
            <a:r>
              <a:rPr lang="en-IN" sz="1200"/>
              <a:t>COPF introduces two continual learning specific approaches to cater to the task of continual alignment:</a:t>
            </a:r>
          </a:p>
          <a:p>
            <a:pPr hangingPunct="1"/>
            <a:r>
              <a:rPr lang="en-IN" sz="1200" b="1"/>
              <a:t>Replay Memory</a:t>
            </a:r>
            <a:r>
              <a:rPr lang="en-IN" sz="1200"/>
              <a:t>: Maintaining a buffer of historical task data to merge with new task data.</a:t>
            </a:r>
          </a:p>
          <a:p>
            <a:pPr hangingPunct="1"/>
            <a:r>
              <a:rPr lang="en-IN" sz="1200" b="1"/>
              <a:t>Function Regularization</a:t>
            </a:r>
            <a:r>
              <a:rPr lang="en-IN" sz="1200"/>
              <a:t>: When learning a new task, COPF employs a regularization loss to ensure the new policy does not differ significantly from optimal policies of the previous tasks.</a:t>
            </a:r>
          </a:p>
          <a:p>
            <a:pPr marL="114300" indent="0" hangingPunct="1">
              <a:buNone/>
            </a:pPr>
            <a:r>
              <a:rPr lang="en-IN" sz="1200"/>
              <a:t>DPO suffers from instability during the initial training stage, to prevent this COPF decouples the reward estimation from the estimation from the immediate policy state by explicitly determining rewards before fitting.</a:t>
            </a:r>
          </a:p>
          <a:p>
            <a:pPr marL="114300" indent="0" hangingPunct="1">
              <a:buNone/>
            </a:pPr>
            <a:endParaRPr lang="en-IN" sz="1200"/>
          </a:p>
        </p:txBody>
      </p:sp>
      <p:pic>
        <p:nvPicPr>
          <p:cNvPr id="7" name="Google Shape;289;p44" descr="Google Shape;289;p44">
            <a:extLst>
              <a:ext uri="{FF2B5EF4-FFF2-40B4-BE49-F238E27FC236}">
                <a16:creationId xmlns:a16="http://schemas.microsoft.com/office/drawing/2014/main" id="{762A28E9-6CFD-EB4B-5787-2A212A0D46B6}"/>
              </a:ext>
            </a:extLst>
          </p:cNvPr>
          <p:cNvPicPr>
            <a:picLocks noChangeAspect="1"/>
          </p:cNvPicPr>
          <p:nvPr/>
        </p:nvPicPr>
        <p:blipFill>
          <a:blip r:embed="rId3"/>
          <a:stretch>
            <a:fillRect/>
          </a:stretch>
        </p:blipFill>
        <p:spPr>
          <a:xfrm>
            <a:off x="2396395" y="2238713"/>
            <a:ext cx="3295727" cy="353858"/>
          </a:xfrm>
          <a:prstGeom prst="rect">
            <a:avLst/>
          </a:prstGeom>
          <a:ln w="12700">
            <a:miter lim="400000"/>
          </a:ln>
        </p:spPr>
      </p:pic>
      <p:pic>
        <p:nvPicPr>
          <p:cNvPr id="9" name="Google Shape;290;p44" descr="Google Shape;290;p44">
            <a:extLst>
              <a:ext uri="{FF2B5EF4-FFF2-40B4-BE49-F238E27FC236}">
                <a16:creationId xmlns:a16="http://schemas.microsoft.com/office/drawing/2014/main" id="{EA1FCA24-25D2-E436-204A-9258D1090D00}"/>
              </a:ext>
            </a:extLst>
          </p:cNvPr>
          <p:cNvPicPr>
            <a:picLocks noChangeAspect="1"/>
          </p:cNvPicPr>
          <p:nvPr/>
        </p:nvPicPr>
        <p:blipFill>
          <a:blip r:embed="rId4"/>
          <a:stretch>
            <a:fillRect/>
          </a:stretch>
        </p:blipFill>
        <p:spPr>
          <a:xfrm>
            <a:off x="2587522" y="3876125"/>
            <a:ext cx="4350641" cy="720158"/>
          </a:xfrm>
          <a:prstGeom prst="rect">
            <a:avLst/>
          </a:prstGeom>
          <a:ln w="12700">
            <a:miter lim="400000"/>
          </a:ln>
        </p:spPr>
      </p:pic>
    </p:spTree>
    <p:extLst>
      <p:ext uri="{BB962C8B-B14F-4D97-AF65-F5344CB8AC3E}">
        <p14:creationId xmlns:p14="http://schemas.microsoft.com/office/powerpoint/2010/main" val="95178676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368E0-E846-719D-E5CA-04DC198D984F}"/>
              </a:ext>
            </a:extLst>
          </p:cNvPr>
          <p:cNvSpPr>
            <a:spLocks noGrp="1"/>
          </p:cNvSpPr>
          <p:nvPr>
            <p:ph type="title"/>
          </p:nvPr>
        </p:nvSpPr>
        <p:spPr>
          <a:xfrm>
            <a:off x="0" y="103649"/>
            <a:ext cx="8520602" cy="572701"/>
          </a:xfrm>
        </p:spPr>
        <p:txBody>
          <a:bodyPr>
            <a:normAutofit fontScale="90000"/>
          </a:bodyPr>
          <a:lstStyle/>
          <a:p>
            <a:r>
              <a:rPr lang="en-IN"/>
              <a:t>Results…</a:t>
            </a:r>
          </a:p>
        </p:txBody>
      </p:sp>
      <p:sp>
        <p:nvSpPr>
          <p:cNvPr id="3" name="Text Placeholder 2">
            <a:extLst>
              <a:ext uri="{FF2B5EF4-FFF2-40B4-BE49-F238E27FC236}">
                <a16:creationId xmlns:a16="http://schemas.microsoft.com/office/drawing/2014/main" id="{84B27F99-B851-4C5C-ED91-314BC320456C}"/>
              </a:ext>
            </a:extLst>
          </p:cNvPr>
          <p:cNvSpPr>
            <a:spLocks noGrp="1"/>
          </p:cNvSpPr>
          <p:nvPr>
            <p:ph type="body" idx="1"/>
          </p:nvPr>
        </p:nvSpPr>
        <p:spPr>
          <a:xfrm>
            <a:off x="0" y="676350"/>
            <a:ext cx="5828427" cy="2241354"/>
          </a:xfrm>
        </p:spPr>
        <p:txBody>
          <a:bodyPr>
            <a:normAutofit lnSpcReduction="10000"/>
          </a:bodyPr>
          <a:lstStyle/>
          <a:p>
            <a:pPr marL="114300" indent="0">
              <a:buNone/>
            </a:pPr>
            <a:r>
              <a:rPr lang="en-IN" sz="1200"/>
              <a:t>Task Incremental Learning for Human Feedback (TIL-HF) benchmark.</a:t>
            </a:r>
          </a:p>
          <a:p>
            <a:pPr marL="114300" indent="0">
              <a:buNone/>
            </a:pPr>
            <a:endParaRPr lang="en-IN" sz="1200"/>
          </a:p>
          <a:p>
            <a:pPr marL="114300" indent="0">
              <a:buNone/>
            </a:pPr>
            <a:endParaRPr lang="en-IN" sz="1200"/>
          </a:p>
          <a:p>
            <a:pPr marL="114300" indent="0">
              <a:buNone/>
            </a:pPr>
            <a:endParaRPr lang="en-IN" sz="1200"/>
          </a:p>
          <a:p>
            <a:pPr marL="114300" indent="0">
              <a:buNone/>
            </a:pPr>
            <a:endParaRPr lang="en-IN" sz="1200"/>
          </a:p>
          <a:p>
            <a:pPr marL="114300" indent="0">
              <a:buNone/>
            </a:pPr>
            <a:r>
              <a:rPr lang="en-IN" sz="1200"/>
              <a:t>COPF achieves the highest overall accuracy while better mitigating catastrophic forgetting compared to strong baselines, including a continual version of DPO.</a:t>
            </a:r>
            <a:br>
              <a:rPr lang="en-IN" sz="1200"/>
            </a:br>
            <a:br>
              <a:rPr lang="en-IN" sz="1200"/>
            </a:br>
            <a:br>
              <a:rPr lang="en-IN" sz="1200"/>
            </a:br>
            <a:endParaRPr lang="en-IN" sz="1200"/>
          </a:p>
          <a:p>
            <a:pPr marL="114300" indent="0">
              <a:buNone/>
            </a:pPr>
            <a:endParaRPr lang="en-IN" sz="1200"/>
          </a:p>
          <a:p>
            <a:pPr marL="114300" indent="0">
              <a:buNone/>
            </a:pPr>
            <a:endParaRPr lang="en-IN" sz="1200"/>
          </a:p>
          <a:p>
            <a:pPr marL="114300" indent="0">
              <a:buNone/>
            </a:pPr>
            <a:endParaRPr lang="en-IN" sz="1200"/>
          </a:p>
          <a:p>
            <a:pPr marL="114300" indent="0">
              <a:buNone/>
            </a:pPr>
            <a:endParaRPr lang="en-IN" sz="1200"/>
          </a:p>
          <a:p>
            <a:pPr marL="114300" indent="0">
              <a:buNone/>
            </a:pPr>
            <a:endParaRPr lang="en-IN" sz="1200"/>
          </a:p>
          <a:p>
            <a:pPr marL="114300" indent="0">
              <a:buNone/>
            </a:pPr>
            <a:endParaRPr lang="en-IN" sz="1200"/>
          </a:p>
        </p:txBody>
      </p:sp>
      <p:pic>
        <p:nvPicPr>
          <p:cNvPr id="5" name="Picture 4" descr="A table with numbers and letters&#10;&#10;AI-generated content may be incorrect.">
            <a:extLst>
              <a:ext uri="{FF2B5EF4-FFF2-40B4-BE49-F238E27FC236}">
                <a16:creationId xmlns:a16="http://schemas.microsoft.com/office/drawing/2014/main" id="{2854B722-D375-6C20-5517-E2AA93B256A7}"/>
              </a:ext>
            </a:extLst>
          </p:cNvPr>
          <p:cNvPicPr>
            <a:picLocks noChangeAspect="1"/>
          </p:cNvPicPr>
          <p:nvPr/>
        </p:nvPicPr>
        <p:blipFill>
          <a:blip r:embed="rId2"/>
          <a:stretch>
            <a:fillRect/>
          </a:stretch>
        </p:blipFill>
        <p:spPr>
          <a:xfrm>
            <a:off x="1412362" y="2678484"/>
            <a:ext cx="6021569" cy="1623842"/>
          </a:xfrm>
          <a:prstGeom prst="rect">
            <a:avLst/>
          </a:prstGeom>
        </p:spPr>
      </p:pic>
      <p:pic>
        <p:nvPicPr>
          <p:cNvPr id="6" name="Picture 5" descr="A table with text and numbers&#10;&#10;AI-generated content may be incorrect.">
            <a:extLst>
              <a:ext uri="{FF2B5EF4-FFF2-40B4-BE49-F238E27FC236}">
                <a16:creationId xmlns:a16="http://schemas.microsoft.com/office/drawing/2014/main" id="{C48D3784-1F04-7E38-9AE7-E05E81728283}"/>
              </a:ext>
            </a:extLst>
          </p:cNvPr>
          <p:cNvPicPr>
            <a:picLocks noChangeAspect="1"/>
          </p:cNvPicPr>
          <p:nvPr/>
        </p:nvPicPr>
        <p:blipFill>
          <a:blip r:embed="rId3"/>
          <a:stretch>
            <a:fillRect/>
          </a:stretch>
        </p:blipFill>
        <p:spPr>
          <a:xfrm>
            <a:off x="6198065" y="602740"/>
            <a:ext cx="2322537" cy="1564554"/>
          </a:xfrm>
          <a:prstGeom prst="rect">
            <a:avLst/>
          </a:prstGeom>
        </p:spPr>
      </p:pic>
    </p:spTree>
    <p:extLst>
      <p:ext uri="{BB962C8B-B14F-4D97-AF65-F5344CB8AC3E}">
        <p14:creationId xmlns:p14="http://schemas.microsoft.com/office/powerpoint/2010/main" val="31522004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Title 1"/>
          <p:cNvSpPr txBox="1">
            <a:spLocks noGrp="1"/>
          </p:cNvSpPr>
          <p:nvPr>
            <p:ph type="title"/>
          </p:nvPr>
        </p:nvSpPr>
        <p:spPr>
          <a:xfrm>
            <a:off x="310748" y="126970"/>
            <a:ext cx="8520602" cy="572702"/>
          </a:xfrm>
          <a:prstGeom prst="rect">
            <a:avLst/>
          </a:prstGeom>
        </p:spPr>
        <p:txBody>
          <a:bodyPr/>
          <a:lstStyle>
            <a:lvl1pPr>
              <a:defRPr sz="2500"/>
            </a:lvl1pPr>
          </a:lstStyle>
          <a:p>
            <a:r>
              <a:rPr dirty="0"/>
              <a:t>Continual Multimodal LLMs </a:t>
            </a:r>
          </a:p>
        </p:txBody>
      </p:sp>
      <p:sp>
        <p:nvSpPr>
          <p:cNvPr id="479" name="Text Placeholder 2"/>
          <p:cNvSpPr txBox="1">
            <a:spLocks noGrp="1"/>
          </p:cNvSpPr>
          <p:nvPr>
            <p:ph type="body" sz="half" idx="1"/>
          </p:nvPr>
        </p:nvSpPr>
        <p:spPr>
          <a:xfrm>
            <a:off x="438078" y="1222838"/>
            <a:ext cx="4133922" cy="3143890"/>
          </a:xfrm>
          <a:prstGeom prst="rect">
            <a:avLst/>
          </a:prstGeom>
        </p:spPr>
        <p:txBody>
          <a:bodyPr>
            <a:normAutofit fontScale="92500" lnSpcReduction="20000"/>
          </a:bodyPr>
          <a:lstStyle/>
          <a:p>
            <a:pPr marL="0" indent="114300">
              <a:buSzTx/>
              <a:buNone/>
              <a:defRPr sz="1400" b="1">
                <a:solidFill>
                  <a:srgbClr val="0D0D0D"/>
                </a:solidFill>
              </a:defRPr>
            </a:pPr>
            <a:r>
              <a:rPr dirty="0"/>
              <a:t>Why Forgetting Happens in MLLMs</a:t>
            </a:r>
            <a:endParaRPr lang="en-IN" dirty="0"/>
          </a:p>
          <a:p>
            <a:pPr marL="0" indent="114300">
              <a:buSzTx/>
              <a:buNone/>
              <a:defRPr sz="1400" b="1">
                <a:solidFill>
                  <a:srgbClr val="0D0D0D"/>
                </a:solidFill>
              </a:defRPr>
            </a:pPr>
            <a:endParaRPr dirty="0"/>
          </a:p>
          <a:p>
            <a:pPr marL="171450" indent="-171450">
              <a:buSzTx/>
              <a:defRPr sz="1200">
                <a:solidFill>
                  <a:srgbClr val="0D0D0D"/>
                </a:solidFill>
              </a:defRPr>
            </a:pPr>
            <a:r>
              <a:rPr dirty="0"/>
              <a:t>Catastrophic forgetting in multimodal models often stems from </a:t>
            </a:r>
            <a:r>
              <a:rPr b="1" dirty="0"/>
              <a:t>imbalanced or misaligned embedding representations</a:t>
            </a:r>
            <a:r>
              <a:rPr dirty="0"/>
              <a:t>, not just sequential training.</a:t>
            </a:r>
            <a:endParaRPr lang="en-IN" dirty="0"/>
          </a:p>
          <a:p>
            <a:pPr marL="171450" indent="-171450">
              <a:buSzTx/>
              <a:defRPr sz="1200">
                <a:solidFill>
                  <a:srgbClr val="0D0D0D"/>
                </a:solidFill>
              </a:defRPr>
            </a:pPr>
            <a:r>
              <a:rPr lang="en-US" b="1" dirty="0"/>
              <a:t>Multimodal LLMs combine representations  from fundamentally different spaces</a:t>
            </a:r>
            <a:r>
              <a:rPr lang="en-US" dirty="0"/>
              <a:t>: </a:t>
            </a:r>
            <a:r>
              <a:rPr lang="en-US" sz="1200" dirty="0"/>
              <a:t>Text embeddings, Vision embeddings. These are heterogeneous and were not jointly pre-trained</a:t>
            </a:r>
            <a:r>
              <a:rPr lang="en-US" sz="1300" dirty="0"/>
              <a:t> to lie on the same manifold.</a:t>
            </a:r>
          </a:p>
          <a:p>
            <a:pPr marL="171450" indent="-171450">
              <a:buSzTx/>
              <a:defRPr sz="1200">
                <a:solidFill>
                  <a:srgbClr val="0D0D0D"/>
                </a:solidFill>
              </a:defRPr>
            </a:pPr>
            <a:r>
              <a:rPr lang="en-US" dirty="0"/>
              <a:t>Each multimodal task requires different </a:t>
            </a:r>
            <a:r>
              <a:rPr lang="en-US" b="1" dirty="0"/>
              <a:t>alignments</a:t>
            </a:r>
            <a:r>
              <a:rPr lang="en-US" dirty="0"/>
              <a:t> between image/text tasks</a:t>
            </a:r>
          </a:p>
          <a:p>
            <a:pPr marL="171450" indent="-171450">
              <a:buSzTx/>
              <a:defRPr sz="1200">
                <a:solidFill>
                  <a:srgbClr val="0D0D0D"/>
                </a:solidFill>
              </a:defRPr>
            </a:pPr>
            <a:r>
              <a:rPr lang="en-US" dirty="0"/>
              <a:t>MLLMs depend heavily on </a:t>
            </a:r>
            <a:r>
              <a:rPr lang="en-US" b="1" i="1" dirty="0"/>
              <a:t>modality bridges</a:t>
            </a:r>
            <a:r>
              <a:rPr lang="en-US" b="1" dirty="0"/>
              <a:t> </a:t>
            </a:r>
            <a:r>
              <a:rPr lang="en-US" dirty="0"/>
              <a:t>(adapters, projection layers). These bridges are: Not stable across tasks, gets updated aggressively,  sensitive to downstream distribution shifts</a:t>
            </a:r>
          </a:p>
          <a:p>
            <a:pPr marL="171450" indent="-171450">
              <a:buSzTx/>
              <a:defRPr sz="1200">
                <a:solidFill>
                  <a:srgbClr val="0D0D0D"/>
                </a:solidFill>
              </a:defRPr>
            </a:pPr>
            <a:r>
              <a:rPr lang="en-US" sz="1300" dirty="0"/>
              <a:t>Different modalities are emerging throughout the incremental learning </a:t>
            </a:r>
          </a:p>
          <a:p>
            <a:pPr marL="171450" indent="-171450">
              <a:buSzTx/>
              <a:defRPr sz="1200">
                <a:solidFill>
                  <a:srgbClr val="0D0D0D"/>
                </a:solidFill>
              </a:defRPr>
            </a:pPr>
            <a:endParaRPr lang="en-US" sz="1600" dirty="0"/>
          </a:p>
          <a:p>
            <a:pPr marL="171450" indent="-171450">
              <a:buSzTx/>
              <a:defRPr sz="1200">
                <a:solidFill>
                  <a:srgbClr val="0D0D0D"/>
                </a:solidFill>
              </a:defRPr>
            </a:pPr>
            <a:endParaRPr dirty="0"/>
          </a:p>
        </p:txBody>
      </p:sp>
      <p:sp>
        <p:nvSpPr>
          <p:cNvPr id="482" name="TextBox 7"/>
          <p:cNvSpPr txBox="1"/>
          <p:nvPr/>
        </p:nvSpPr>
        <p:spPr>
          <a:xfrm>
            <a:off x="4759668" y="794235"/>
            <a:ext cx="4071682" cy="20005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b="1"/>
            </a:pPr>
            <a:r>
              <a:rPr dirty="0"/>
              <a:t>Core Design Principles for Better CMLLMs</a:t>
            </a:r>
          </a:p>
          <a:p>
            <a:pPr marL="285750" indent="-285750">
              <a:buClr>
                <a:srgbClr val="000000"/>
              </a:buClr>
              <a:buSzPct val="100000"/>
              <a:buFont typeface="Arial"/>
              <a:buChar char="•"/>
              <a:defRPr>
                <a:solidFill>
                  <a:srgbClr val="0D0D0D"/>
                </a:solidFill>
              </a:defRPr>
            </a:pPr>
            <a:endParaRPr dirty="0"/>
          </a:p>
          <a:p>
            <a:pPr marL="171450" indent="-171450">
              <a:buClr>
                <a:srgbClr val="000000"/>
              </a:buClr>
              <a:buSzPct val="100000"/>
              <a:buFont typeface="Arial"/>
              <a:buChar char="•"/>
              <a:defRPr sz="1200"/>
            </a:pPr>
            <a:r>
              <a:rPr lang="en-US" dirty="0"/>
              <a:t>Fixing or regularizing the </a:t>
            </a:r>
            <a:r>
              <a:rPr lang="en-US" b="1" dirty="0"/>
              <a:t>structure of the embedding space/</a:t>
            </a:r>
            <a:endParaRPr lang="en-IN" dirty="0"/>
          </a:p>
          <a:p>
            <a:pPr marL="171450" indent="-171450">
              <a:buClr>
                <a:srgbClr val="000000"/>
              </a:buClr>
              <a:buSzPct val="100000"/>
              <a:buFont typeface="Arial"/>
              <a:buChar char="•"/>
              <a:defRPr sz="1200"/>
            </a:pPr>
            <a:r>
              <a:rPr dirty="0"/>
              <a:t>Allocate </a:t>
            </a:r>
            <a:r>
              <a:rPr b="1" dirty="0"/>
              <a:t>task-aligned embedding directions</a:t>
            </a:r>
            <a:r>
              <a:rPr dirty="0"/>
              <a:t> more evenly across the vector space.</a:t>
            </a:r>
          </a:p>
          <a:p>
            <a:pPr marL="171450" indent="-171450">
              <a:buClr>
                <a:srgbClr val="000000"/>
              </a:buClr>
              <a:buSzPct val="100000"/>
              <a:buFont typeface="Arial"/>
              <a:buChar char="•"/>
              <a:defRPr sz="1200"/>
            </a:pPr>
            <a:r>
              <a:rPr dirty="0"/>
              <a:t>Use </a:t>
            </a:r>
            <a:r>
              <a:rPr b="1" dirty="0"/>
              <a:t>representation regularization</a:t>
            </a:r>
            <a:r>
              <a:rPr dirty="0"/>
              <a:t> to prevent dominant-dimension collapse.</a:t>
            </a:r>
          </a:p>
          <a:p>
            <a:pPr marL="171450" indent="-171450">
              <a:buClr>
                <a:srgbClr val="000000"/>
              </a:buClr>
              <a:buSzPct val="100000"/>
              <a:buFont typeface="Arial"/>
              <a:buChar char="•"/>
              <a:defRPr sz="1200"/>
            </a:pPr>
            <a:r>
              <a:rPr dirty="0"/>
              <a:t>Encourage </a:t>
            </a:r>
            <a:r>
              <a:rPr b="1" dirty="0"/>
              <a:t>modality separation or orthogonality</a:t>
            </a:r>
            <a:r>
              <a:rPr dirty="0"/>
              <a:t> to reduce interference.</a:t>
            </a:r>
          </a:p>
        </p:txBody>
      </p:sp>
      <p:pic>
        <p:nvPicPr>
          <p:cNvPr id="4" name="Picture 3" descr="A diagram of a computer process&#10;&#10;AI-generated content may be incorrect.">
            <a:extLst>
              <a:ext uri="{FF2B5EF4-FFF2-40B4-BE49-F238E27FC236}">
                <a16:creationId xmlns:a16="http://schemas.microsoft.com/office/drawing/2014/main" id="{BF7D5C1E-7B97-AF30-1D45-DC7519C7E652}"/>
              </a:ext>
            </a:extLst>
          </p:cNvPr>
          <p:cNvPicPr>
            <a:picLocks noChangeAspect="1"/>
          </p:cNvPicPr>
          <p:nvPr/>
        </p:nvPicPr>
        <p:blipFill>
          <a:blip r:embed="rId2"/>
          <a:stretch>
            <a:fillRect/>
          </a:stretch>
        </p:blipFill>
        <p:spPr>
          <a:xfrm>
            <a:off x="4869367" y="2770526"/>
            <a:ext cx="3549944" cy="2372974"/>
          </a:xfrm>
          <a:prstGeom prst="rect">
            <a:avLst/>
          </a:prstGeom>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4F1A5-3C8E-B510-29ED-AB33A17B7E5B}"/>
              </a:ext>
            </a:extLst>
          </p:cNvPr>
          <p:cNvSpPr>
            <a:spLocks noGrp="1"/>
          </p:cNvSpPr>
          <p:nvPr>
            <p:ph type="title"/>
          </p:nvPr>
        </p:nvSpPr>
        <p:spPr>
          <a:xfrm>
            <a:off x="0" y="1924"/>
            <a:ext cx="8520602" cy="572701"/>
          </a:xfrm>
        </p:spPr>
        <p:txBody>
          <a:bodyPr>
            <a:normAutofit fontScale="90000"/>
          </a:bodyPr>
          <a:lstStyle/>
          <a:p>
            <a:r>
              <a:rPr lang="en-IN" dirty="0"/>
              <a:t>Retrieval augmented generation for CL</a:t>
            </a:r>
          </a:p>
        </p:txBody>
      </p:sp>
      <p:sp>
        <p:nvSpPr>
          <p:cNvPr id="3" name="Text Placeholder 2">
            <a:extLst>
              <a:ext uri="{FF2B5EF4-FFF2-40B4-BE49-F238E27FC236}">
                <a16:creationId xmlns:a16="http://schemas.microsoft.com/office/drawing/2014/main" id="{3BBA9DCE-4852-D94B-D920-426A8B6624F0}"/>
              </a:ext>
            </a:extLst>
          </p:cNvPr>
          <p:cNvSpPr>
            <a:spLocks noGrp="1"/>
          </p:cNvSpPr>
          <p:nvPr>
            <p:ph type="body" idx="1"/>
          </p:nvPr>
        </p:nvSpPr>
        <p:spPr>
          <a:xfrm>
            <a:off x="311699" y="798286"/>
            <a:ext cx="8520602" cy="3770589"/>
          </a:xfrm>
        </p:spPr>
        <p:txBody>
          <a:bodyPr>
            <a:normAutofit fontScale="85000" lnSpcReduction="10000"/>
          </a:bodyPr>
          <a:lstStyle/>
          <a:p>
            <a:r>
              <a:rPr lang="en-US" dirty="0"/>
              <a:t>RAG augments an LLM with an </a:t>
            </a:r>
            <a:r>
              <a:rPr lang="en-US" b="1" dirty="0"/>
              <a:t>external, updatable memory</a:t>
            </a:r>
            <a:r>
              <a:rPr lang="en-US" dirty="0"/>
              <a:t> (documents, passages, databases) retrieved at inference time</a:t>
            </a:r>
          </a:p>
          <a:p>
            <a:r>
              <a:rPr lang="en-US" dirty="0"/>
              <a:t>RAG can be seen as an  external-memory-based alternative to continual learning : it updates </a:t>
            </a:r>
            <a:r>
              <a:rPr lang="en-US" b="1" dirty="0"/>
              <a:t>external knowledge</a:t>
            </a:r>
            <a:r>
              <a:rPr lang="en-US" dirty="0"/>
              <a:t>, not parameters, while CL updates model parameters </a:t>
            </a:r>
          </a:p>
          <a:p>
            <a:pPr lvl="1"/>
            <a:r>
              <a:rPr lang="en-IN" dirty="0"/>
              <a:t>Avoids Catastrophic Forgetting Entirely : No parameter overwriting, </a:t>
            </a:r>
            <a:r>
              <a:rPr lang="en-US" dirty="0"/>
              <a:t>New knowledge added by indexing new documents, </a:t>
            </a:r>
            <a:r>
              <a:rPr lang="en-IN" dirty="0"/>
              <a:t>Zero Replay Cost - </a:t>
            </a:r>
            <a:r>
              <a:rPr lang="en-US" dirty="0"/>
              <a:t>No need to store old training data, </a:t>
            </a:r>
            <a:r>
              <a:rPr lang="en-IN" dirty="0"/>
              <a:t>Handles Temporal &amp; Factual Drift</a:t>
            </a:r>
          </a:p>
          <a:p>
            <a:r>
              <a:rPr lang="en-US" dirty="0"/>
              <a:t>Parameter-based continual learning performs updates via gradient descent, whereas retrieval-augmented generation updates knowledge by modifying the underlying corpus</a:t>
            </a:r>
          </a:p>
          <a:p>
            <a:r>
              <a:rPr lang="en-US" dirty="0"/>
              <a:t>RAG often </a:t>
            </a:r>
            <a:r>
              <a:rPr lang="en-US" b="1" dirty="0"/>
              <a:t>outperforms CPT for factual freshness</a:t>
            </a:r>
          </a:p>
          <a:p>
            <a:r>
              <a:rPr lang="en-US" dirty="0"/>
              <a:t>RAG </a:t>
            </a:r>
            <a:r>
              <a:rPr lang="en-US" b="1" dirty="0"/>
              <a:t>does NOT solve</a:t>
            </a:r>
            <a:r>
              <a:rPr lang="en-US" dirty="0"/>
              <a:t>:</a:t>
            </a:r>
          </a:p>
          <a:p>
            <a:pPr lvl="1"/>
            <a:r>
              <a:rPr lang="en-US" dirty="0"/>
              <a:t>Continual instruction tuning, Skill acquisition (reasoning, coding), Behavioral alignment, Multimodal grounding</a:t>
            </a:r>
          </a:p>
        </p:txBody>
      </p:sp>
      <p:sp>
        <p:nvSpPr>
          <p:cNvPr id="5" name="TextBox 4">
            <a:extLst>
              <a:ext uri="{FF2B5EF4-FFF2-40B4-BE49-F238E27FC236}">
                <a16:creationId xmlns:a16="http://schemas.microsoft.com/office/drawing/2014/main" id="{11BE4CE6-8E58-0F43-19DE-8A4B434E4EF9}"/>
              </a:ext>
            </a:extLst>
          </p:cNvPr>
          <p:cNvSpPr txBox="1"/>
          <p:nvPr/>
        </p:nvSpPr>
        <p:spPr>
          <a:xfrm>
            <a:off x="250192" y="4620280"/>
            <a:ext cx="8643615"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buNone/>
            </a:pPr>
            <a:r>
              <a:rPr lang="en-US" dirty="0"/>
              <a:t>Lewis et al., 2020. Retrieval-Augmented Generation for Knowledge-Intensive NLP Tasks, </a:t>
            </a:r>
            <a:r>
              <a:rPr lang="en-US" dirty="0" err="1"/>
              <a:t>NeurIPS</a:t>
            </a:r>
            <a:r>
              <a:rPr lang="en-US" dirty="0"/>
              <a:t> 2020</a:t>
            </a:r>
          </a:p>
          <a:p>
            <a:pPr>
              <a:buNone/>
            </a:pPr>
            <a:endParaRPr lang="en-US" dirty="0"/>
          </a:p>
        </p:txBody>
      </p:sp>
    </p:spTree>
    <p:extLst>
      <p:ext uri="{BB962C8B-B14F-4D97-AF65-F5344CB8AC3E}">
        <p14:creationId xmlns:p14="http://schemas.microsoft.com/office/powerpoint/2010/main" val="55078249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8CAC7-DF96-6A38-7470-E6124316C4AF}"/>
            </a:ext>
          </a:extLst>
        </p:cNvPr>
        <p:cNvGrpSpPr/>
        <p:nvPr/>
      </p:nvGrpSpPr>
      <p:grpSpPr>
        <a:xfrm>
          <a:off x="0" y="0"/>
          <a:ext cx="0" cy="0"/>
          <a:chOff x="0" y="0"/>
          <a:chExt cx="0" cy="0"/>
        </a:xfrm>
      </p:grpSpPr>
      <p:sp>
        <p:nvSpPr>
          <p:cNvPr id="527" name="Title 1">
            <a:extLst>
              <a:ext uri="{FF2B5EF4-FFF2-40B4-BE49-F238E27FC236}">
                <a16:creationId xmlns:a16="http://schemas.microsoft.com/office/drawing/2014/main" id="{AAD8D45A-0260-2D44-B356-1CDFA0618250}"/>
              </a:ext>
            </a:extLst>
          </p:cNvPr>
          <p:cNvSpPr txBox="1">
            <a:spLocks noGrp="1"/>
          </p:cNvSpPr>
          <p:nvPr>
            <p:ph type="title"/>
          </p:nvPr>
        </p:nvSpPr>
        <p:spPr>
          <a:xfrm>
            <a:off x="0" y="-33487"/>
            <a:ext cx="8520602" cy="572702"/>
          </a:xfrm>
          <a:prstGeom prst="rect">
            <a:avLst/>
          </a:prstGeom>
        </p:spPr>
        <p:txBody>
          <a:bodyPr>
            <a:noAutofit/>
          </a:bodyPr>
          <a:lstStyle>
            <a:lvl1pPr>
              <a:defRPr sz="1200" b="1">
                <a:latin typeface="Lucida Grande"/>
                <a:ea typeface="Lucida Grande"/>
                <a:cs typeface="Lucida Grande"/>
                <a:sym typeface="Lucida Grande"/>
              </a:defRPr>
            </a:lvl1pPr>
          </a:lstStyle>
          <a:p>
            <a:r>
              <a:rPr lang="en-US" sz="2000" dirty="0"/>
              <a:t>TRACE: A Comprehensive Benchmark for Continual Learning in Large Language Models</a:t>
            </a:r>
          </a:p>
        </p:txBody>
      </p:sp>
      <p:sp>
        <p:nvSpPr>
          <p:cNvPr id="528" name="Text Placeholder 2">
            <a:extLst>
              <a:ext uri="{FF2B5EF4-FFF2-40B4-BE49-F238E27FC236}">
                <a16:creationId xmlns:a16="http://schemas.microsoft.com/office/drawing/2014/main" id="{19D5351F-FFC5-E078-B37B-2B34A406BB49}"/>
              </a:ext>
            </a:extLst>
          </p:cNvPr>
          <p:cNvSpPr txBox="1">
            <a:spLocks noGrp="1"/>
          </p:cNvSpPr>
          <p:nvPr>
            <p:ph type="body" idx="1"/>
          </p:nvPr>
        </p:nvSpPr>
        <p:spPr>
          <a:xfrm>
            <a:off x="-85182" y="783610"/>
            <a:ext cx="4520496" cy="3699081"/>
          </a:xfrm>
          <a:prstGeom prst="rect">
            <a:avLst/>
          </a:prstGeom>
        </p:spPr>
        <p:txBody>
          <a:bodyPr>
            <a:normAutofit/>
          </a:bodyPr>
          <a:lstStyle/>
          <a:p>
            <a:pPr>
              <a:lnSpc>
                <a:spcPct val="92000"/>
              </a:lnSpc>
              <a:buSzPts val="1300"/>
              <a:defRPr sz="1300"/>
            </a:pPr>
            <a:r>
              <a:rPr sz="1000" dirty="0"/>
              <a:t>Existing continual learning benchmarks are typically too simple for modern aligned LLMs and do not measure </a:t>
            </a:r>
            <a:r>
              <a:rPr sz="1000" b="1" dirty="0"/>
              <a:t>general abilities</a:t>
            </a:r>
            <a:r>
              <a:rPr sz="1000" dirty="0"/>
              <a:t>, </a:t>
            </a:r>
            <a:r>
              <a:rPr sz="1000" b="1" dirty="0"/>
              <a:t>instruction-following quality</a:t>
            </a:r>
            <a:r>
              <a:rPr sz="1000" dirty="0"/>
              <a:t>, or </a:t>
            </a:r>
            <a:r>
              <a:rPr sz="1000" b="1" dirty="0"/>
              <a:t>safety behavior</a:t>
            </a:r>
            <a:r>
              <a:rPr sz="1000" dirty="0"/>
              <a:t> after incremental updates.</a:t>
            </a:r>
          </a:p>
          <a:p>
            <a:pPr>
              <a:lnSpc>
                <a:spcPct val="92000"/>
              </a:lnSpc>
              <a:buSzPts val="1300"/>
              <a:defRPr sz="1300"/>
            </a:pPr>
            <a:r>
              <a:rPr sz="1000" dirty="0"/>
              <a:t>TRACE defines a </a:t>
            </a:r>
            <a:r>
              <a:rPr sz="1000" i="1" dirty="0"/>
              <a:t>rigorous, standardized continual learning benchmark</a:t>
            </a:r>
          </a:p>
          <a:p>
            <a:pPr>
              <a:lnSpc>
                <a:spcPct val="92000"/>
              </a:lnSpc>
              <a:buSzPts val="1300"/>
              <a:defRPr sz="1300"/>
            </a:pPr>
            <a:r>
              <a:rPr sz="1000" dirty="0"/>
              <a:t>TRACE consists of </a:t>
            </a:r>
            <a:r>
              <a:rPr sz="1000" b="1" dirty="0"/>
              <a:t>eight sequential tasks</a:t>
            </a:r>
            <a:r>
              <a:rPr sz="1000" dirty="0"/>
              <a:t> spanning multiple domains and difficulty types. The tasks are chosen to </a:t>
            </a:r>
            <a:r>
              <a:rPr sz="1000" i="1" dirty="0"/>
              <a:t>challenge</a:t>
            </a:r>
            <a:r>
              <a:rPr sz="1000" dirty="0"/>
              <a:t> models across reasoning, domain knowledge, multilingual skills, code generation, and math reasoning.</a:t>
            </a:r>
          </a:p>
        </p:txBody>
      </p:sp>
      <p:pic>
        <p:nvPicPr>
          <p:cNvPr id="3" name="Picture 2" descr="A black and white rectangular box with black text">
            <a:extLst>
              <a:ext uri="{FF2B5EF4-FFF2-40B4-BE49-F238E27FC236}">
                <a16:creationId xmlns:a16="http://schemas.microsoft.com/office/drawing/2014/main" id="{C2B270B0-B0F4-64C8-B93B-210AA9D8663F}"/>
              </a:ext>
            </a:extLst>
          </p:cNvPr>
          <p:cNvPicPr>
            <a:picLocks noChangeAspect="1"/>
          </p:cNvPicPr>
          <p:nvPr/>
        </p:nvPicPr>
        <p:blipFill>
          <a:blip r:embed="rId2"/>
          <a:srcRect b="5869"/>
          <a:stretch>
            <a:fillRect/>
          </a:stretch>
        </p:blipFill>
        <p:spPr>
          <a:xfrm>
            <a:off x="552730" y="2361751"/>
            <a:ext cx="3244671" cy="2653525"/>
          </a:xfrm>
          <a:prstGeom prst="rect">
            <a:avLst/>
          </a:prstGeom>
        </p:spPr>
      </p:pic>
      <p:pic>
        <p:nvPicPr>
          <p:cNvPr id="4" name="Picture 3" descr="A white sheet with black text&#10;&#10;AI-generated content may be incorrect.">
            <a:extLst>
              <a:ext uri="{FF2B5EF4-FFF2-40B4-BE49-F238E27FC236}">
                <a16:creationId xmlns:a16="http://schemas.microsoft.com/office/drawing/2014/main" id="{0973671A-9F8B-0A61-14F4-46C9C7E3EC33}"/>
              </a:ext>
            </a:extLst>
          </p:cNvPr>
          <p:cNvPicPr>
            <a:picLocks noChangeAspect="1"/>
          </p:cNvPicPr>
          <p:nvPr/>
        </p:nvPicPr>
        <p:blipFill>
          <a:blip r:embed="rId3"/>
          <a:srcRect b="18661"/>
          <a:stretch>
            <a:fillRect/>
          </a:stretch>
        </p:blipFill>
        <p:spPr>
          <a:xfrm>
            <a:off x="4708688" y="381358"/>
            <a:ext cx="3937146" cy="2486888"/>
          </a:xfrm>
          <a:prstGeom prst="rect">
            <a:avLst/>
          </a:prstGeom>
        </p:spPr>
      </p:pic>
      <p:pic>
        <p:nvPicPr>
          <p:cNvPr id="5" name="Picture 10" descr="Picture 10">
            <a:extLst>
              <a:ext uri="{FF2B5EF4-FFF2-40B4-BE49-F238E27FC236}">
                <a16:creationId xmlns:a16="http://schemas.microsoft.com/office/drawing/2014/main" id="{FEC3800D-4A2E-9D76-B9F9-3909750D5DFB}"/>
              </a:ext>
            </a:extLst>
          </p:cNvPr>
          <p:cNvPicPr>
            <a:picLocks noChangeAspect="1"/>
          </p:cNvPicPr>
          <p:nvPr/>
        </p:nvPicPr>
        <p:blipFill>
          <a:blip r:embed="rId4"/>
          <a:stretch>
            <a:fillRect/>
          </a:stretch>
        </p:blipFill>
        <p:spPr>
          <a:xfrm>
            <a:off x="4505172" y="3688514"/>
            <a:ext cx="4591192" cy="1381305"/>
          </a:xfrm>
          <a:prstGeom prst="rect">
            <a:avLst/>
          </a:prstGeom>
          <a:ln w="12700">
            <a:miter lim="400000"/>
          </a:ln>
        </p:spPr>
      </p:pic>
      <p:pic>
        <p:nvPicPr>
          <p:cNvPr id="2" name="Picture 12" descr="Picture 12">
            <a:extLst>
              <a:ext uri="{FF2B5EF4-FFF2-40B4-BE49-F238E27FC236}">
                <a16:creationId xmlns:a16="http://schemas.microsoft.com/office/drawing/2014/main" id="{FB28B480-2DA3-AA07-D85B-1735012EDA4B}"/>
              </a:ext>
            </a:extLst>
          </p:cNvPr>
          <p:cNvPicPr>
            <a:picLocks noChangeAspect="1"/>
          </p:cNvPicPr>
          <p:nvPr/>
        </p:nvPicPr>
        <p:blipFill>
          <a:blip r:embed="rId5"/>
          <a:stretch>
            <a:fillRect/>
          </a:stretch>
        </p:blipFill>
        <p:spPr>
          <a:xfrm>
            <a:off x="4854832" y="2283530"/>
            <a:ext cx="3791002" cy="1459526"/>
          </a:xfrm>
          <a:prstGeom prst="rect">
            <a:avLst/>
          </a:prstGeom>
          <a:ln w="12700">
            <a:miter lim="400000"/>
          </a:ln>
        </p:spPr>
      </p:pic>
    </p:spTree>
    <p:extLst>
      <p:ext uri="{BB962C8B-B14F-4D97-AF65-F5344CB8AC3E}">
        <p14:creationId xmlns:p14="http://schemas.microsoft.com/office/powerpoint/2010/main" val="305020490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4625D-1D85-AFF3-1C23-0A67ED9161E3}"/>
              </a:ext>
            </a:extLst>
          </p:cNvPr>
          <p:cNvSpPr>
            <a:spLocks noGrp="1"/>
          </p:cNvSpPr>
          <p:nvPr>
            <p:ph type="title"/>
          </p:nvPr>
        </p:nvSpPr>
        <p:spPr>
          <a:xfrm>
            <a:off x="14430" y="10440"/>
            <a:ext cx="9176405" cy="572701"/>
          </a:xfrm>
        </p:spPr>
        <p:txBody>
          <a:bodyPr>
            <a:noAutofit/>
          </a:bodyPr>
          <a:lstStyle/>
          <a:p>
            <a:r>
              <a:rPr lang="en-GB" sz="2400" b="1" err="1"/>
              <a:t>CoIN</a:t>
            </a:r>
            <a:r>
              <a:rPr lang="en-GB" sz="2400" b="1"/>
              <a:t> Benchmark (Continual Instruction Tuning for MLLMs)</a:t>
            </a:r>
            <a:br>
              <a:rPr lang="en-GB" sz="2400"/>
            </a:br>
            <a:endParaRPr lang="en-GB" sz="2400"/>
          </a:p>
        </p:txBody>
      </p:sp>
      <p:sp>
        <p:nvSpPr>
          <p:cNvPr id="3" name="Text Placeholder 2">
            <a:extLst>
              <a:ext uri="{FF2B5EF4-FFF2-40B4-BE49-F238E27FC236}">
                <a16:creationId xmlns:a16="http://schemas.microsoft.com/office/drawing/2014/main" id="{3743E53A-029D-7473-7C69-57BF065B853C}"/>
              </a:ext>
            </a:extLst>
          </p:cNvPr>
          <p:cNvSpPr>
            <a:spLocks noGrp="1"/>
          </p:cNvSpPr>
          <p:nvPr>
            <p:ph type="body" idx="1"/>
          </p:nvPr>
        </p:nvSpPr>
        <p:spPr>
          <a:xfrm>
            <a:off x="-89667" y="863550"/>
            <a:ext cx="5691107" cy="3416400"/>
          </a:xfrm>
        </p:spPr>
        <p:txBody>
          <a:bodyPr>
            <a:normAutofit/>
          </a:bodyPr>
          <a:lstStyle/>
          <a:p>
            <a:pPr>
              <a:lnSpc>
                <a:spcPct val="100000"/>
              </a:lnSpc>
              <a:buFont typeface="Arial" panose="020B0604020202020204" pitchFamily="34" charset="0"/>
              <a:buChar char="•"/>
            </a:pPr>
            <a:r>
              <a:rPr lang="en-GB" sz="1200" b="1"/>
              <a:t>Goal</a:t>
            </a:r>
            <a:r>
              <a:rPr lang="en-GB" sz="1200"/>
              <a:t>: Benchmark continual instruction tuning and measure forgetting vs. retained ability</a:t>
            </a:r>
          </a:p>
          <a:p>
            <a:pPr>
              <a:lnSpc>
                <a:spcPct val="100000"/>
              </a:lnSpc>
              <a:buFont typeface="Arial" panose="020B0604020202020204" pitchFamily="34" charset="0"/>
              <a:buChar char="•"/>
            </a:pPr>
            <a:r>
              <a:rPr lang="en-GB" sz="1200" b="1"/>
              <a:t>Coverage</a:t>
            </a:r>
            <a:r>
              <a:rPr lang="en-GB" sz="1200"/>
              <a:t>: 10 datasets spanning 8 multimodal task categories</a:t>
            </a:r>
          </a:p>
          <a:p>
            <a:pPr>
              <a:lnSpc>
                <a:spcPct val="100000"/>
              </a:lnSpc>
              <a:buFont typeface="Arial" panose="020B0604020202020204" pitchFamily="34" charset="0"/>
              <a:buChar char="•"/>
            </a:pPr>
            <a:r>
              <a:rPr lang="en-GB" sz="1200"/>
              <a:t>Training setup: Sequential instruction tuning using </a:t>
            </a:r>
            <a:r>
              <a:rPr lang="en-GB" sz="1200" err="1"/>
              <a:t>LoRA</a:t>
            </a:r>
            <a:r>
              <a:rPr lang="en-GB" sz="1200"/>
              <a:t> (Low-Rank Adaptation)</a:t>
            </a:r>
          </a:p>
          <a:p>
            <a:pPr>
              <a:lnSpc>
                <a:spcPct val="100000"/>
              </a:lnSpc>
              <a:buFont typeface="Arial" panose="020B0604020202020204" pitchFamily="34" charset="0"/>
              <a:buChar char="•"/>
            </a:pPr>
            <a:r>
              <a:rPr lang="en-GB" sz="1200" b="1"/>
              <a:t>Evaluation</a:t>
            </a:r>
            <a:r>
              <a:rPr lang="en-GB" sz="1200"/>
              <a:t> (two views):</a:t>
            </a:r>
          </a:p>
          <a:p>
            <a:pPr marL="114300" indent="0">
              <a:lnSpc>
                <a:spcPct val="100000"/>
              </a:lnSpc>
              <a:buNone/>
            </a:pPr>
            <a:r>
              <a:rPr lang="en-GB" sz="1200" b="1"/>
              <a:t>Instruction-Follow Accuracy: </a:t>
            </a:r>
            <a:r>
              <a:rPr lang="en-GB" sz="1200"/>
              <a:t>Standard task score (e.g., accuracy / exact match)</a:t>
            </a:r>
          </a:p>
          <a:p>
            <a:pPr marL="114300" indent="0">
              <a:lnSpc>
                <a:spcPct val="100000"/>
              </a:lnSpc>
              <a:buNone/>
            </a:pPr>
            <a:r>
              <a:rPr lang="en-GB" sz="1200" b="1"/>
              <a:t>Reasoning / Knowledge Retention: </a:t>
            </a:r>
            <a:r>
              <a:rPr lang="en-GB" sz="1200"/>
              <a:t>LLM-graded score (focuses on reasoning quality)</a:t>
            </a:r>
          </a:p>
        </p:txBody>
      </p:sp>
      <p:pic>
        <p:nvPicPr>
          <p:cNvPr id="5" name="Picture 4" descr="A white paper with black text&#10;&#10;AI-generated content may be incorrect.">
            <a:extLst>
              <a:ext uri="{FF2B5EF4-FFF2-40B4-BE49-F238E27FC236}">
                <a16:creationId xmlns:a16="http://schemas.microsoft.com/office/drawing/2014/main" id="{6110F234-E459-2415-6015-E9F488385DCB}"/>
              </a:ext>
            </a:extLst>
          </p:cNvPr>
          <p:cNvPicPr>
            <a:picLocks noChangeAspect="1"/>
          </p:cNvPicPr>
          <p:nvPr/>
        </p:nvPicPr>
        <p:blipFill>
          <a:blip r:embed="rId2"/>
          <a:stretch>
            <a:fillRect/>
          </a:stretch>
        </p:blipFill>
        <p:spPr>
          <a:xfrm>
            <a:off x="2458129" y="2963036"/>
            <a:ext cx="3739814" cy="1969826"/>
          </a:xfrm>
          <a:prstGeom prst="rect">
            <a:avLst/>
          </a:prstGeom>
        </p:spPr>
      </p:pic>
      <p:pic>
        <p:nvPicPr>
          <p:cNvPr id="7" name="Picture 6" descr="A diagram of a school project&#10;&#10;AI-generated content may be incorrect.">
            <a:extLst>
              <a:ext uri="{FF2B5EF4-FFF2-40B4-BE49-F238E27FC236}">
                <a16:creationId xmlns:a16="http://schemas.microsoft.com/office/drawing/2014/main" id="{2377DCF4-B0D0-C5FA-0576-32B9C1637C2E}"/>
              </a:ext>
            </a:extLst>
          </p:cNvPr>
          <p:cNvPicPr>
            <a:picLocks noChangeAspect="1"/>
          </p:cNvPicPr>
          <p:nvPr/>
        </p:nvPicPr>
        <p:blipFill>
          <a:blip r:embed="rId3"/>
          <a:stretch>
            <a:fillRect/>
          </a:stretch>
        </p:blipFill>
        <p:spPr>
          <a:xfrm>
            <a:off x="5601440" y="496988"/>
            <a:ext cx="3528130" cy="2185639"/>
          </a:xfrm>
          <a:prstGeom prst="rect">
            <a:avLst/>
          </a:prstGeom>
        </p:spPr>
      </p:pic>
      <p:pic>
        <p:nvPicPr>
          <p:cNvPr id="8" name="Picture 3" descr="Picture 3">
            <a:extLst>
              <a:ext uri="{FF2B5EF4-FFF2-40B4-BE49-F238E27FC236}">
                <a16:creationId xmlns:a16="http://schemas.microsoft.com/office/drawing/2014/main" id="{121DF54B-AC32-D1FC-4187-13A5A5C21B2A}"/>
              </a:ext>
            </a:extLst>
          </p:cNvPr>
          <p:cNvPicPr>
            <a:picLocks noChangeAspect="1"/>
          </p:cNvPicPr>
          <p:nvPr/>
        </p:nvPicPr>
        <p:blipFill>
          <a:blip r:embed="rId4"/>
          <a:stretch>
            <a:fillRect/>
          </a:stretch>
        </p:blipFill>
        <p:spPr>
          <a:xfrm>
            <a:off x="0" y="3323063"/>
            <a:ext cx="2368462" cy="1245811"/>
          </a:xfrm>
          <a:prstGeom prst="rect">
            <a:avLst/>
          </a:prstGeom>
          <a:ln w="12700">
            <a:miter lim="400000"/>
          </a:ln>
        </p:spPr>
      </p:pic>
      <p:pic>
        <p:nvPicPr>
          <p:cNvPr id="11" name="pasted-movie.png" descr="pasted-movie.png">
            <a:extLst>
              <a:ext uri="{FF2B5EF4-FFF2-40B4-BE49-F238E27FC236}">
                <a16:creationId xmlns:a16="http://schemas.microsoft.com/office/drawing/2014/main" id="{FA2D8358-6229-C59F-380A-1F2BC3EC462B}"/>
              </a:ext>
            </a:extLst>
          </p:cNvPr>
          <p:cNvPicPr>
            <a:picLocks noChangeAspect="1"/>
          </p:cNvPicPr>
          <p:nvPr/>
        </p:nvPicPr>
        <p:blipFill>
          <a:blip r:embed="rId5"/>
          <a:stretch>
            <a:fillRect/>
          </a:stretch>
        </p:blipFill>
        <p:spPr>
          <a:xfrm>
            <a:off x="6287610" y="3022509"/>
            <a:ext cx="2755886" cy="2055979"/>
          </a:xfrm>
          <a:prstGeom prst="rect">
            <a:avLst/>
          </a:prstGeom>
          <a:ln w="12700">
            <a:miter lim="400000"/>
          </a:ln>
        </p:spPr>
      </p:pic>
    </p:spTree>
    <p:extLst>
      <p:ext uri="{BB962C8B-B14F-4D97-AF65-F5344CB8AC3E}">
        <p14:creationId xmlns:p14="http://schemas.microsoft.com/office/powerpoint/2010/main" val="368359742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17311-9286-0C44-2D5E-78EDB49D3015}"/>
              </a:ext>
            </a:extLst>
          </p:cNvPr>
          <p:cNvSpPr>
            <a:spLocks noGrp="1"/>
          </p:cNvSpPr>
          <p:nvPr>
            <p:ph type="title"/>
          </p:nvPr>
        </p:nvSpPr>
        <p:spPr>
          <a:xfrm>
            <a:off x="0" y="4279"/>
            <a:ext cx="8520602" cy="572701"/>
          </a:xfrm>
        </p:spPr>
        <p:txBody>
          <a:bodyPr>
            <a:normAutofit fontScale="90000"/>
          </a:bodyPr>
          <a:lstStyle/>
          <a:p>
            <a:r>
              <a:rPr lang="en-IN" dirty="0"/>
              <a:t>     Continual Learning Techniques in LLMs</a:t>
            </a:r>
          </a:p>
        </p:txBody>
      </p:sp>
      <p:sp>
        <p:nvSpPr>
          <p:cNvPr id="3" name="Text Placeholder 2">
            <a:extLst>
              <a:ext uri="{FF2B5EF4-FFF2-40B4-BE49-F238E27FC236}">
                <a16:creationId xmlns:a16="http://schemas.microsoft.com/office/drawing/2014/main" id="{B27004BF-8A21-391A-F936-44797228A2D1}"/>
              </a:ext>
            </a:extLst>
          </p:cNvPr>
          <p:cNvSpPr>
            <a:spLocks noGrp="1"/>
          </p:cNvSpPr>
          <p:nvPr>
            <p:ph type="body" idx="1"/>
          </p:nvPr>
        </p:nvSpPr>
        <p:spPr>
          <a:xfrm>
            <a:off x="311699" y="565151"/>
            <a:ext cx="8464978" cy="1716942"/>
          </a:xfrm>
        </p:spPr>
        <p:txBody>
          <a:bodyPr>
            <a:normAutofit fontScale="85000" lnSpcReduction="20000"/>
          </a:bodyPr>
          <a:lstStyle/>
          <a:p>
            <a:r>
              <a:rPr lang="en-US" dirty="0"/>
              <a:t>Some Model merging approaches to continual learning reframes it as a </a:t>
            </a:r>
            <a:r>
              <a:rPr lang="en-US" i="1" dirty="0"/>
              <a:t>model composition problem</a:t>
            </a:r>
            <a:r>
              <a:rPr lang="en-US" dirty="0"/>
              <a:t> rather than a </a:t>
            </a:r>
            <a:r>
              <a:rPr lang="en-US" i="1" dirty="0"/>
              <a:t>sequential optimization problem and performs </a:t>
            </a:r>
            <a:r>
              <a:rPr lang="en-US" b="1" dirty="0"/>
              <a:t>multi-task merging / post-hoc fusion </a:t>
            </a:r>
            <a:r>
              <a:rPr lang="en-US" dirty="0"/>
              <a:t>but  no continual training and  learning. </a:t>
            </a:r>
            <a:endParaRPr lang="en-US" i="1" dirty="0"/>
          </a:p>
          <a:p>
            <a:r>
              <a:rPr lang="en-US" b="1" dirty="0"/>
              <a:t>Continual-adaptation mechanism</a:t>
            </a:r>
            <a:r>
              <a:rPr lang="en-US" dirty="0"/>
              <a:t> rather than post-hoc fusion.</a:t>
            </a:r>
          </a:p>
          <a:p>
            <a:r>
              <a:rPr lang="en-US" dirty="0"/>
              <a:t>Useful approach for </a:t>
            </a:r>
            <a:r>
              <a:rPr lang="en-US" altLang="en-US" dirty="0">
                <a:solidFill>
                  <a:schemeClr val="tx1"/>
                </a:solidFill>
                <a:latin typeface="Arial" panose="020B0604020202020204" pitchFamily="34" charset="0"/>
              </a:rPr>
              <a:t>Continual instruction tuning and  Continual fine-tuning</a:t>
            </a:r>
          </a:p>
          <a:p>
            <a:r>
              <a:rPr lang="en-US" altLang="en-US" dirty="0">
                <a:solidFill>
                  <a:schemeClr val="tx1"/>
                </a:solidFill>
                <a:latin typeface="Arial" panose="020B0604020202020204" pitchFamily="34" charset="0"/>
              </a:rPr>
              <a:t>Not effective in continual pretraining  as changes are global and entangled (Semantic drift not localized, Token statistics differ strongly)</a:t>
            </a:r>
          </a:p>
          <a:p>
            <a:pPr lvl="1"/>
            <a:endParaRPr lang="en-US" altLang="en-US" dirty="0">
              <a:solidFill>
                <a:schemeClr val="tx1"/>
              </a:solidFill>
              <a:latin typeface="Arial" panose="020B0604020202020204" pitchFamily="34" charset="0"/>
            </a:endParaRPr>
          </a:p>
          <a:p>
            <a:endParaRPr lang="en-IN" dirty="0"/>
          </a:p>
        </p:txBody>
      </p:sp>
      <p:graphicFrame>
        <p:nvGraphicFramePr>
          <p:cNvPr id="4" name="Table 3">
            <a:extLst>
              <a:ext uri="{FF2B5EF4-FFF2-40B4-BE49-F238E27FC236}">
                <a16:creationId xmlns:a16="http://schemas.microsoft.com/office/drawing/2014/main" id="{DB4FBA17-A006-DE4F-4AAE-A208ADF9E661}"/>
              </a:ext>
            </a:extLst>
          </p:cNvPr>
          <p:cNvGraphicFramePr>
            <a:graphicFrameLocks noGrp="1"/>
          </p:cNvGraphicFramePr>
          <p:nvPr>
            <p:extLst>
              <p:ext uri="{D42A27DB-BD31-4B8C-83A1-F6EECF244321}">
                <p14:modId xmlns:p14="http://schemas.microsoft.com/office/powerpoint/2010/main" val="412084209"/>
              </p:ext>
            </p:extLst>
          </p:nvPr>
        </p:nvGraphicFramePr>
        <p:xfrm>
          <a:off x="310601" y="2282093"/>
          <a:ext cx="8521700" cy="2438400"/>
        </p:xfrm>
        <a:graphic>
          <a:graphicData uri="http://schemas.openxmlformats.org/drawingml/2006/table">
            <a:tbl>
              <a:tblPr/>
              <a:tblGrid>
                <a:gridCol w="1704340">
                  <a:extLst>
                    <a:ext uri="{9D8B030D-6E8A-4147-A177-3AD203B41FA5}">
                      <a16:colId xmlns:a16="http://schemas.microsoft.com/office/drawing/2014/main" val="2023338026"/>
                    </a:ext>
                  </a:extLst>
                </a:gridCol>
                <a:gridCol w="1704340">
                  <a:extLst>
                    <a:ext uri="{9D8B030D-6E8A-4147-A177-3AD203B41FA5}">
                      <a16:colId xmlns:a16="http://schemas.microsoft.com/office/drawing/2014/main" val="3529402684"/>
                    </a:ext>
                  </a:extLst>
                </a:gridCol>
                <a:gridCol w="1704340">
                  <a:extLst>
                    <a:ext uri="{9D8B030D-6E8A-4147-A177-3AD203B41FA5}">
                      <a16:colId xmlns:a16="http://schemas.microsoft.com/office/drawing/2014/main" val="2951319861"/>
                    </a:ext>
                  </a:extLst>
                </a:gridCol>
                <a:gridCol w="1704340">
                  <a:extLst>
                    <a:ext uri="{9D8B030D-6E8A-4147-A177-3AD203B41FA5}">
                      <a16:colId xmlns:a16="http://schemas.microsoft.com/office/drawing/2014/main" val="2856917835"/>
                    </a:ext>
                  </a:extLst>
                </a:gridCol>
                <a:gridCol w="1704340">
                  <a:extLst>
                    <a:ext uri="{9D8B030D-6E8A-4147-A177-3AD203B41FA5}">
                      <a16:colId xmlns:a16="http://schemas.microsoft.com/office/drawing/2014/main" val="3806887535"/>
                    </a:ext>
                  </a:extLst>
                </a:gridCol>
              </a:tblGrid>
              <a:tr h="0">
                <a:tc>
                  <a:txBody>
                    <a:bodyPr/>
                    <a:lstStyle/>
                    <a:p>
                      <a:pPr algn="ctr">
                        <a:buNone/>
                      </a:pPr>
                      <a:r>
                        <a:rPr lang="en-IN"/>
                        <a:t>Aspect</a:t>
                      </a:r>
                    </a:p>
                  </a:txBody>
                  <a:tcPr anchor="ctr">
                    <a:lnL>
                      <a:noFill/>
                    </a:lnL>
                    <a:lnR>
                      <a:noFill/>
                    </a:lnR>
                    <a:lnT>
                      <a:noFill/>
                    </a:lnT>
                    <a:lnB>
                      <a:noFill/>
                    </a:lnB>
                    <a:noFill/>
                  </a:tcPr>
                </a:tc>
                <a:tc>
                  <a:txBody>
                    <a:bodyPr/>
                    <a:lstStyle/>
                    <a:p>
                      <a:pPr algn="ctr">
                        <a:buNone/>
                      </a:pPr>
                      <a:r>
                        <a:rPr lang="en-IN" b="1"/>
                        <a:t>Replay</a:t>
                      </a:r>
                    </a:p>
                  </a:txBody>
                  <a:tcPr anchor="ctr">
                    <a:lnL>
                      <a:noFill/>
                    </a:lnL>
                    <a:lnR>
                      <a:noFill/>
                    </a:lnR>
                    <a:lnT>
                      <a:noFill/>
                    </a:lnT>
                    <a:lnB>
                      <a:noFill/>
                    </a:lnB>
                    <a:noFill/>
                  </a:tcPr>
                </a:tc>
                <a:tc>
                  <a:txBody>
                    <a:bodyPr/>
                    <a:lstStyle/>
                    <a:p>
                      <a:pPr algn="ctr">
                        <a:buNone/>
                      </a:pPr>
                      <a:r>
                        <a:rPr lang="en-IN" b="1" dirty="0" err="1"/>
                        <a:t>MoE</a:t>
                      </a:r>
                      <a:endParaRPr lang="en-IN" b="1" dirty="0"/>
                    </a:p>
                  </a:txBody>
                  <a:tcPr anchor="ctr">
                    <a:lnL>
                      <a:noFill/>
                    </a:lnL>
                    <a:lnR>
                      <a:noFill/>
                    </a:lnR>
                    <a:lnT>
                      <a:noFill/>
                    </a:lnT>
                    <a:lnB>
                      <a:noFill/>
                    </a:lnB>
                    <a:noFill/>
                  </a:tcPr>
                </a:tc>
                <a:tc>
                  <a:txBody>
                    <a:bodyPr/>
                    <a:lstStyle/>
                    <a:p>
                      <a:pPr algn="ctr">
                        <a:buNone/>
                      </a:pPr>
                      <a:r>
                        <a:rPr lang="en-IN" b="1"/>
                        <a:t>Model Merging</a:t>
                      </a:r>
                    </a:p>
                  </a:txBody>
                  <a:tcPr anchor="ctr">
                    <a:lnL>
                      <a:noFill/>
                    </a:lnL>
                    <a:lnR>
                      <a:noFill/>
                    </a:lnR>
                    <a:lnT>
                      <a:noFill/>
                    </a:lnT>
                    <a:lnB>
                      <a:noFill/>
                    </a:lnB>
                    <a:noFill/>
                  </a:tcPr>
                </a:tc>
                <a:tc>
                  <a:txBody>
                    <a:bodyPr/>
                    <a:lstStyle/>
                    <a:p>
                      <a:pPr algn="ctr">
                        <a:buNone/>
                      </a:pPr>
                      <a:r>
                        <a:rPr lang="en-IN" b="1"/>
                        <a:t>Regularization</a:t>
                      </a:r>
                    </a:p>
                  </a:txBody>
                  <a:tcPr anchor="ctr">
                    <a:lnL>
                      <a:noFill/>
                    </a:lnL>
                    <a:lnR>
                      <a:noFill/>
                    </a:lnR>
                    <a:lnT>
                      <a:noFill/>
                    </a:lnT>
                    <a:lnB>
                      <a:noFill/>
                    </a:lnB>
                    <a:noFill/>
                  </a:tcPr>
                </a:tc>
                <a:extLst>
                  <a:ext uri="{0D108BD9-81ED-4DB2-BD59-A6C34878D82A}">
                    <a16:rowId xmlns:a16="http://schemas.microsoft.com/office/drawing/2014/main" val="3186015369"/>
                  </a:ext>
                </a:extLst>
              </a:tr>
              <a:tr h="0">
                <a:tc>
                  <a:txBody>
                    <a:bodyPr/>
                    <a:lstStyle/>
                    <a:p>
                      <a:pPr algn="ctr">
                        <a:buNone/>
                      </a:pPr>
                      <a:r>
                        <a:rPr lang="en-IN" b="1" dirty="0"/>
                        <a:t>Core Mechanism</a:t>
                      </a:r>
                      <a:endParaRPr lang="en-IN" dirty="0"/>
                    </a:p>
                  </a:txBody>
                  <a:tcPr anchor="ctr">
                    <a:lnL>
                      <a:noFill/>
                    </a:lnL>
                    <a:lnR>
                      <a:noFill/>
                    </a:lnR>
                    <a:lnT>
                      <a:noFill/>
                    </a:lnT>
                    <a:lnB>
                      <a:noFill/>
                    </a:lnB>
                    <a:noFill/>
                  </a:tcPr>
                </a:tc>
                <a:tc>
                  <a:txBody>
                    <a:bodyPr/>
                    <a:lstStyle/>
                    <a:p>
                      <a:pPr algn="ctr">
                        <a:buNone/>
                      </a:pPr>
                      <a:r>
                        <a:rPr lang="en-IN"/>
                        <a:t>Reuse past data</a:t>
                      </a:r>
                    </a:p>
                  </a:txBody>
                  <a:tcPr anchor="ctr">
                    <a:lnL>
                      <a:noFill/>
                    </a:lnL>
                    <a:lnR>
                      <a:noFill/>
                    </a:lnR>
                    <a:lnT>
                      <a:noFill/>
                    </a:lnT>
                    <a:lnB>
                      <a:noFill/>
                    </a:lnB>
                    <a:noFill/>
                  </a:tcPr>
                </a:tc>
                <a:tc>
                  <a:txBody>
                    <a:bodyPr/>
                    <a:lstStyle/>
                    <a:p>
                      <a:pPr algn="ctr">
                        <a:buNone/>
                      </a:pPr>
                      <a:r>
                        <a:rPr lang="en-IN"/>
                        <a:t>Expert isolation via routing</a:t>
                      </a:r>
                    </a:p>
                  </a:txBody>
                  <a:tcPr anchor="ctr">
                    <a:lnL>
                      <a:noFill/>
                    </a:lnL>
                    <a:lnR>
                      <a:noFill/>
                    </a:lnR>
                    <a:lnT>
                      <a:noFill/>
                    </a:lnT>
                    <a:lnB>
                      <a:noFill/>
                    </a:lnB>
                    <a:noFill/>
                  </a:tcPr>
                </a:tc>
                <a:tc>
                  <a:txBody>
                    <a:bodyPr/>
                    <a:lstStyle/>
                    <a:p>
                      <a:pPr algn="ctr">
                        <a:buNone/>
                      </a:pPr>
                      <a:r>
                        <a:rPr lang="en-IN" dirty="0"/>
                        <a:t> parameter composition</a:t>
                      </a:r>
                    </a:p>
                  </a:txBody>
                  <a:tcPr anchor="ctr">
                    <a:lnL>
                      <a:noFill/>
                    </a:lnL>
                    <a:lnR>
                      <a:noFill/>
                    </a:lnR>
                    <a:lnT>
                      <a:noFill/>
                    </a:lnT>
                    <a:lnB>
                      <a:noFill/>
                    </a:lnB>
                    <a:noFill/>
                  </a:tcPr>
                </a:tc>
                <a:tc>
                  <a:txBody>
                    <a:bodyPr/>
                    <a:lstStyle/>
                    <a:p>
                      <a:pPr algn="ctr">
                        <a:buNone/>
                      </a:pPr>
                      <a:r>
                        <a:rPr lang="en-IN"/>
                        <a:t>Constrained updates</a:t>
                      </a:r>
                    </a:p>
                  </a:txBody>
                  <a:tcPr anchor="ctr">
                    <a:lnL>
                      <a:noFill/>
                    </a:lnL>
                    <a:lnR>
                      <a:noFill/>
                    </a:lnR>
                    <a:lnT>
                      <a:noFill/>
                    </a:lnT>
                    <a:lnB>
                      <a:noFill/>
                    </a:lnB>
                    <a:noFill/>
                  </a:tcPr>
                </a:tc>
                <a:extLst>
                  <a:ext uri="{0D108BD9-81ED-4DB2-BD59-A6C34878D82A}">
                    <a16:rowId xmlns:a16="http://schemas.microsoft.com/office/drawing/2014/main" val="403508218"/>
                  </a:ext>
                </a:extLst>
              </a:tr>
              <a:tr h="0">
                <a:tc>
                  <a:txBody>
                    <a:bodyPr/>
                    <a:lstStyle/>
                    <a:p>
                      <a:pPr algn="ctr">
                        <a:buNone/>
                      </a:pPr>
                      <a:r>
                        <a:rPr lang="en-IN" b="1"/>
                        <a:t>When Applied</a:t>
                      </a:r>
                      <a:endParaRPr lang="en-IN"/>
                    </a:p>
                  </a:txBody>
                  <a:tcPr anchor="ctr">
                    <a:lnL>
                      <a:noFill/>
                    </a:lnL>
                    <a:lnR>
                      <a:noFill/>
                    </a:lnR>
                    <a:lnT>
                      <a:noFill/>
                    </a:lnT>
                    <a:lnB>
                      <a:noFill/>
                    </a:lnB>
                    <a:noFill/>
                  </a:tcPr>
                </a:tc>
                <a:tc>
                  <a:txBody>
                    <a:bodyPr/>
                    <a:lstStyle/>
                    <a:p>
                      <a:pPr algn="ctr">
                        <a:buNone/>
                      </a:pPr>
                      <a:r>
                        <a:rPr lang="en-IN"/>
                        <a:t>Training</a:t>
                      </a:r>
                    </a:p>
                  </a:txBody>
                  <a:tcPr anchor="ctr">
                    <a:lnL>
                      <a:noFill/>
                    </a:lnL>
                    <a:lnR>
                      <a:noFill/>
                    </a:lnR>
                    <a:lnT>
                      <a:noFill/>
                    </a:lnT>
                    <a:lnB>
                      <a:noFill/>
                    </a:lnB>
                    <a:noFill/>
                  </a:tcPr>
                </a:tc>
                <a:tc>
                  <a:txBody>
                    <a:bodyPr/>
                    <a:lstStyle/>
                    <a:p>
                      <a:pPr algn="ctr">
                        <a:buNone/>
                      </a:pPr>
                      <a:r>
                        <a:rPr lang="en-IN"/>
                        <a:t>Training (architecture)</a:t>
                      </a:r>
                    </a:p>
                  </a:txBody>
                  <a:tcPr anchor="ctr">
                    <a:lnL>
                      <a:noFill/>
                    </a:lnL>
                    <a:lnR>
                      <a:noFill/>
                    </a:lnR>
                    <a:lnT>
                      <a:noFill/>
                    </a:lnT>
                    <a:lnB>
                      <a:noFill/>
                    </a:lnB>
                    <a:noFill/>
                  </a:tcPr>
                </a:tc>
                <a:tc>
                  <a:txBody>
                    <a:bodyPr/>
                    <a:lstStyle/>
                    <a:p>
                      <a:pPr algn="ctr">
                        <a:buNone/>
                      </a:pPr>
                      <a:r>
                        <a:rPr lang="en-IN"/>
                        <a:t>Post-training</a:t>
                      </a:r>
                    </a:p>
                  </a:txBody>
                  <a:tcPr anchor="ctr">
                    <a:lnL>
                      <a:noFill/>
                    </a:lnL>
                    <a:lnR>
                      <a:noFill/>
                    </a:lnR>
                    <a:lnT>
                      <a:noFill/>
                    </a:lnT>
                    <a:lnB>
                      <a:noFill/>
                    </a:lnB>
                    <a:noFill/>
                  </a:tcPr>
                </a:tc>
                <a:tc>
                  <a:txBody>
                    <a:bodyPr/>
                    <a:lstStyle/>
                    <a:p>
                      <a:pPr algn="ctr">
                        <a:buNone/>
                      </a:pPr>
                      <a:r>
                        <a:rPr lang="en-IN"/>
                        <a:t>Training</a:t>
                      </a:r>
                    </a:p>
                  </a:txBody>
                  <a:tcPr anchor="ctr">
                    <a:lnL>
                      <a:noFill/>
                    </a:lnL>
                    <a:lnR>
                      <a:noFill/>
                    </a:lnR>
                    <a:lnT>
                      <a:noFill/>
                    </a:lnT>
                    <a:lnB>
                      <a:noFill/>
                    </a:lnB>
                    <a:noFill/>
                  </a:tcPr>
                </a:tc>
                <a:extLst>
                  <a:ext uri="{0D108BD9-81ED-4DB2-BD59-A6C34878D82A}">
                    <a16:rowId xmlns:a16="http://schemas.microsoft.com/office/drawing/2014/main" val="3213927980"/>
                  </a:ext>
                </a:extLst>
              </a:tr>
              <a:tr h="0">
                <a:tc>
                  <a:txBody>
                    <a:bodyPr/>
                    <a:lstStyle/>
                    <a:p>
                      <a:pPr algn="ctr">
                        <a:buNone/>
                      </a:pPr>
                      <a:r>
                        <a:rPr lang="en-IN" b="1"/>
                        <a:t>Needs Past Data</a:t>
                      </a:r>
                      <a:endParaRPr lang="en-IN"/>
                    </a:p>
                  </a:txBody>
                  <a:tcPr anchor="ctr">
                    <a:lnL>
                      <a:noFill/>
                    </a:lnL>
                    <a:lnR>
                      <a:noFill/>
                    </a:lnR>
                    <a:lnT>
                      <a:noFill/>
                    </a:lnT>
                    <a:lnB>
                      <a:noFill/>
                    </a:lnB>
                    <a:noFill/>
                  </a:tcPr>
                </a:tc>
                <a:tc>
                  <a:txBody>
                    <a:bodyPr/>
                    <a:lstStyle/>
                    <a:p>
                      <a:pPr algn="ctr">
                        <a:buNone/>
                      </a:pPr>
                      <a:r>
                        <a:rPr lang="en-IN"/>
                        <a:t>Yes</a:t>
                      </a:r>
                    </a:p>
                  </a:txBody>
                  <a:tcPr anchor="ctr">
                    <a:lnL>
                      <a:noFill/>
                    </a:lnL>
                    <a:lnR>
                      <a:noFill/>
                    </a:lnR>
                    <a:lnT>
                      <a:noFill/>
                    </a:lnT>
                    <a:lnB>
                      <a:noFill/>
                    </a:lnB>
                    <a:noFill/>
                  </a:tcPr>
                </a:tc>
                <a:tc>
                  <a:txBody>
                    <a:bodyPr/>
                    <a:lstStyle/>
                    <a:p>
                      <a:pPr algn="ctr">
                        <a:buNone/>
                      </a:pPr>
                      <a:r>
                        <a:rPr lang="en-IN"/>
                        <a:t>No</a:t>
                      </a:r>
                    </a:p>
                  </a:txBody>
                  <a:tcPr anchor="ctr">
                    <a:lnL>
                      <a:noFill/>
                    </a:lnL>
                    <a:lnR>
                      <a:noFill/>
                    </a:lnR>
                    <a:lnT>
                      <a:noFill/>
                    </a:lnT>
                    <a:lnB>
                      <a:noFill/>
                    </a:lnB>
                    <a:noFill/>
                  </a:tcPr>
                </a:tc>
                <a:tc>
                  <a:txBody>
                    <a:bodyPr/>
                    <a:lstStyle/>
                    <a:p>
                      <a:pPr algn="ctr">
                        <a:buNone/>
                      </a:pPr>
                      <a:r>
                        <a:rPr lang="en-IN"/>
                        <a:t>No</a:t>
                      </a:r>
                    </a:p>
                  </a:txBody>
                  <a:tcPr anchor="ctr">
                    <a:lnL>
                      <a:noFill/>
                    </a:lnL>
                    <a:lnR>
                      <a:noFill/>
                    </a:lnR>
                    <a:lnT>
                      <a:noFill/>
                    </a:lnT>
                    <a:lnB>
                      <a:noFill/>
                    </a:lnB>
                    <a:noFill/>
                  </a:tcPr>
                </a:tc>
                <a:tc>
                  <a:txBody>
                    <a:bodyPr/>
                    <a:lstStyle/>
                    <a:p>
                      <a:pPr algn="ctr">
                        <a:buNone/>
                      </a:pPr>
                      <a:r>
                        <a:rPr lang="en-IN"/>
                        <a:t>No</a:t>
                      </a:r>
                    </a:p>
                  </a:txBody>
                  <a:tcPr anchor="ctr">
                    <a:lnL>
                      <a:noFill/>
                    </a:lnL>
                    <a:lnR>
                      <a:noFill/>
                    </a:lnR>
                    <a:lnT>
                      <a:noFill/>
                    </a:lnT>
                    <a:lnB>
                      <a:noFill/>
                    </a:lnB>
                    <a:noFill/>
                  </a:tcPr>
                </a:tc>
                <a:extLst>
                  <a:ext uri="{0D108BD9-81ED-4DB2-BD59-A6C34878D82A}">
                    <a16:rowId xmlns:a16="http://schemas.microsoft.com/office/drawing/2014/main" val="1788100943"/>
                  </a:ext>
                </a:extLst>
              </a:tr>
              <a:tr h="0">
                <a:tc>
                  <a:txBody>
                    <a:bodyPr/>
                    <a:lstStyle/>
                    <a:p>
                      <a:pPr algn="ctr">
                        <a:buNone/>
                      </a:pPr>
                      <a:r>
                        <a:rPr lang="en-IN" b="1" dirty="0"/>
                        <a:t>Model Growth</a:t>
                      </a:r>
                      <a:endParaRPr lang="en-IN" dirty="0"/>
                    </a:p>
                  </a:txBody>
                  <a:tcPr anchor="ctr">
                    <a:lnL>
                      <a:noFill/>
                    </a:lnL>
                    <a:lnR>
                      <a:noFill/>
                    </a:lnR>
                    <a:lnT>
                      <a:noFill/>
                    </a:lnT>
                    <a:lnB>
                      <a:noFill/>
                    </a:lnB>
                    <a:noFill/>
                  </a:tcPr>
                </a:tc>
                <a:tc>
                  <a:txBody>
                    <a:bodyPr/>
                    <a:lstStyle/>
                    <a:p>
                      <a:pPr algn="ctr">
                        <a:buNone/>
                      </a:pPr>
                      <a:r>
                        <a:rPr lang="en-IN"/>
                        <a:t>No</a:t>
                      </a:r>
                    </a:p>
                  </a:txBody>
                  <a:tcPr anchor="ctr">
                    <a:lnL>
                      <a:noFill/>
                    </a:lnL>
                    <a:lnR>
                      <a:noFill/>
                    </a:lnR>
                    <a:lnT>
                      <a:noFill/>
                    </a:lnT>
                    <a:lnB>
                      <a:noFill/>
                    </a:lnB>
                    <a:noFill/>
                  </a:tcPr>
                </a:tc>
                <a:tc>
                  <a:txBody>
                    <a:bodyPr/>
                    <a:lstStyle/>
                    <a:p>
                      <a:pPr algn="ctr">
                        <a:buNone/>
                      </a:pPr>
                      <a:r>
                        <a:rPr lang="en-IN"/>
                        <a:t>Yes</a:t>
                      </a:r>
                    </a:p>
                  </a:txBody>
                  <a:tcPr anchor="ctr">
                    <a:lnL>
                      <a:noFill/>
                    </a:lnL>
                    <a:lnR>
                      <a:noFill/>
                    </a:lnR>
                    <a:lnT>
                      <a:noFill/>
                    </a:lnT>
                    <a:lnB>
                      <a:noFill/>
                    </a:lnB>
                    <a:noFill/>
                  </a:tcPr>
                </a:tc>
                <a:tc>
                  <a:txBody>
                    <a:bodyPr/>
                    <a:lstStyle/>
                    <a:p>
                      <a:pPr algn="ctr">
                        <a:buNone/>
                      </a:pPr>
                      <a:r>
                        <a:rPr lang="en-IN"/>
                        <a:t>No</a:t>
                      </a:r>
                    </a:p>
                  </a:txBody>
                  <a:tcPr anchor="ctr">
                    <a:lnL>
                      <a:noFill/>
                    </a:lnL>
                    <a:lnR>
                      <a:noFill/>
                    </a:lnR>
                    <a:lnT>
                      <a:noFill/>
                    </a:lnT>
                    <a:lnB>
                      <a:noFill/>
                    </a:lnB>
                    <a:noFill/>
                  </a:tcPr>
                </a:tc>
                <a:tc>
                  <a:txBody>
                    <a:bodyPr/>
                    <a:lstStyle/>
                    <a:p>
                      <a:pPr algn="ctr">
                        <a:buNone/>
                      </a:pPr>
                      <a:r>
                        <a:rPr lang="en-IN"/>
                        <a:t>No</a:t>
                      </a:r>
                    </a:p>
                  </a:txBody>
                  <a:tcPr anchor="ctr">
                    <a:lnL>
                      <a:noFill/>
                    </a:lnL>
                    <a:lnR>
                      <a:noFill/>
                    </a:lnR>
                    <a:lnT>
                      <a:noFill/>
                    </a:lnT>
                    <a:lnB>
                      <a:noFill/>
                    </a:lnB>
                    <a:noFill/>
                  </a:tcPr>
                </a:tc>
                <a:extLst>
                  <a:ext uri="{0D108BD9-81ED-4DB2-BD59-A6C34878D82A}">
                    <a16:rowId xmlns:a16="http://schemas.microsoft.com/office/drawing/2014/main" val="4037909646"/>
                  </a:ext>
                </a:extLst>
              </a:tr>
              <a:tr h="0">
                <a:tc>
                  <a:txBody>
                    <a:bodyPr/>
                    <a:lstStyle/>
                    <a:p>
                      <a:pPr algn="ctr">
                        <a:buNone/>
                      </a:pPr>
                      <a:r>
                        <a:rPr lang="en-IN" b="1" dirty="0"/>
                        <a:t>Training Cost</a:t>
                      </a:r>
                      <a:endParaRPr lang="en-IN" dirty="0"/>
                    </a:p>
                  </a:txBody>
                  <a:tcPr anchor="ctr">
                    <a:lnL>
                      <a:noFill/>
                    </a:lnL>
                    <a:lnR>
                      <a:noFill/>
                    </a:lnR>
                    <a:lnT>
                      <a:noFill/>
                    </a:lnT>
                    <a:lnB>
                      <a:noFill/>
                    </a:lnB>
                    <a:noFill/>
                  </a:tcPr>
                </a:tc>
                <a:tc>
                  <a:txBody>
                    <a:bodyPr/>
                    <a:lstStyle/>
                    <a:p>
                      <a:pPr algn="ctr">
                        <a:buNone/>
                      </a:pPr>
                      <a:r>
                        <a:rPr lang="en-IN"/>
                        <a:t>High</a:t>
                      </a:r>
                    </a:p>
                  </a:txBody>
                  <a:tcPr anchor="ctr">
                    <a:lnL>
                      <a:noFill/>
                    </a:lnL>
                    <a:lnR>
                      <a:noFill/>
                    </a:lnR>
                    <a:lnT>
                      <a:noFill/>
                    </a:lnT>
                    <a:lnB>
                      <a:noFill/>
                    </a:lnB>
                    <a:noFill/>
                  </a:tcPr>
                </a:tc>
                <a:tc>
                  <a:txBody>
                    <a:bodyPr/>
                    <a:lstStyle/>
                    <a:p>
                      <a:pPr algn="ctr">
                        <a:buNone/>
                      </a:pPr>
                      <a:r>
                        <a:rPr lang="en-IN"/>
                        <a:t>High</a:t>
                      </a:r>
                    </a:p>
                  </a:txBody>
                  <a:tcPr anchor="ctr">
                    <a:lnL>
                      <a:noFill/>
                    </a:lnL>
                    <a:lnR>
                      <a:noFill/>
                    </a:lnR>
                    <a:lnT>
                      <a:noFill/>
                    </a:lnT>
                    <a:lnB>
                      <a:noFill/>
                    </a:lnB>
                    <a:noFill/>
                  </a:tcPr>
                </a:tc>
                <a:tc>
                  <a:txBody>
                    <a:bodyPr/>
                    <a:lstStyle/>
                    <a:p>
                      <a:pPr algn="ctr">
                        <a:buNone/>
                      </a:pPr>
                      <a:r>
                        <a:rPr lang="en-IN"/>
                        <a:t>Low</a:t>
                      </a:r>
                    </a:p>
                  </a:txBody>
                  <a:tcPr anchor="ctr">
                    <a:lnL>
                      <a:noFill/>
                    </a:lnL>
                    <a:lnR>
                      <a:noFill/>
                    </a:lnR>
                    <a:lnT>
                      <a:noFill/>
                    </a:lnT>
                    <a:lnB>
                      <a:noFill/>
                    </a:lnB>
                    <a:noFill/>
                  </a:tcPr>
                </a:tc>
                <a:tc>
                  <a:txBody>
                    <a:bodyPr/>
                    <a:lstStyle/>
                    <a:p>
                      <a:pPr algn="ctr">
                        <a:buNone/>
                      </a:pPr>
                      <a:r>
                        <a:rPr lang="en-IN"/>
                        <a:t>Medium</a:t>
                      </a:r>
                    </a:p>
                  </a:txBody>
                  <a:tcPr anchor="ctr">
                    <a:lnL>
                      <a:noFill/>
                    </a:lnL>
                    <a:lnR>
                      <a:noFill/>
                    </a:lnR>
                    <a:lnT>
                      <a:noFill/>
                    </a:lnT>
                    <a:lnB>
                      <a:noFill/>
                    </a:lnB>
                    <a:noFill/>
                  </a:tcPr>
                </a:tc>
                <a:extLst>
                  <a:ext uri="{0D108BD9-81ED-4DB2-BD59-A6C34878D82A}">
                    <a16:rowId xmlns:a16="http://schemas.microsoft.com/office/drawing/2014/main" val="3996524164"/>
                  </a:ext>
                </a:extLst>
              </a:tr>
              <a:tr h="0">
                <a:tc>
                  <a:txBody>
                    <a:bodyPr/>
                    <a:lstStyle/>
                    <a:p>
                      <a:pPr algn="ctr">
                        <a:buNone/>
                      </a:pPr>
                      <a:r>
                        <a:rPr lang="en-IN" b="1"/>
                        <a:t>Inference Cost</a:t>
                      </a:r>
                      <a:endParaRPr lang="en-IN"/>
                    </a:p>
                  </a:txBody>
                  <a:tcPr anchor="ctr">
                    <a:lnL>
                      <a:noFill/>
                    </a:lnL>
                    <a:lnR>
                      <a:noFill/>
                    </a:lnR>
                    <a:lnT>
                      <a:noFill/>
                    </a:lnT>
                    <a:lnB>
                      <a:noFill/>
                    </a:lnB>
                    <a:noFill/>
                  </a:tcPr>
                </a:tc>
                <a:tc>
                  <a:txBody>
                    <a:bodyPr/>
                    <a:lstStyle/>
                    <a:p>
                      <a:pPr algn="ctr">
                        <a:buNone/>
                      </a:pPr>
                      <a:r>
                        <a:rPr lang="en-IN"/>
                        <a:t>Base</a:t>
                      </a:r>
                    </a:p>
                  </a:txBody>
                  <a:tcPr anchor="ctr">
                    <a:lnL>
                      <a:noFill/>
                    </a:lnL>
                    <a:lnR>
                      <a:noFill/>
                    </a:lnR>
                    <a:lnT>
                      <a:noFill/>
                    </a:lnT>
                    <a:lnB>
                      <a:noFill/>
                    </a:lnB>
                    <a:noFill/>
                  </a:tcPr>
                </a:tc>
                <a:tc>
                  <a:txBody>
                    <a:bodyPr/>
                    <a:lstStyle/>
                    <a:p>
                      <a:pPr algn="ctr">
                        <a:buNone/>
                      </a:pPr>
                      <a:r>
                        <a:rPr lang="en-IN"/>
                        <a:t>High</a:t>
                      </a:r>
                    </a:p>
                  </a:txBody>
                  <a:tcPr anchor="ctr">
                    <a:lnL>
                      <a:noFill/>
                    </a:lnL>
                    <a:lnR>
                      <a:noFill/>
                    </a:lnR>
                    <a:lnT>
                      <a:noFill/>
                    </a:lnT>
                    <a:lnB>
                      <a:noFill/>
                    </a:lnB>
                    <a:noFill/>
                  </a:tcPr>
                </a:tc>
                <a:tc>
                  <a:txBody>
                    <a:bodyPr/>
                    <a:lstStyle/>
                    <a:p>
                      <a:pPr algn="ctr">
                        <a:buNone/>
                      </a:pPr>
                      <a:r>
                        <a:rPr lang="en-IN"/>
                        <a:t>Base</a:t>
                      </a:r>
                    </a:p>
                  </a:txBody>
                  <a:tcPr anchor="ctr">
                    <a:lnL>
                      <a:noFill/>
                    </a:lnL>
                    <a:lnR>
                      <a:noFill/>
                    </a:lnR>
                    <a:lnT>
                      <a:noFill/>
                    </a:lnT>
                    <a:lnB>
                      <a:noFill/>
                    </a:lnB>
                    <a:noFill/>
                  </a:tcPr>
                </a:tc>
                <a:tc>
                  <a:txBody>
                    <a:bodyPr/>
                    <a:lstStyle/>
                    <a:p>
                      <a:pPr algn="ctr">
                        <a:buNone/>
                      </a:pPr>
                      <a:r>
                        <a:rPr lang="en-IN"/>
                        <a:t>Base</a:t>
                      </a:r>
                    </a:p>
                  </a:txBody>
                  <a:tcPr anchor="ctr">
                    <a:lnL>
                      <a:noFill/>
                    </a:lnL>
                    <a:lnR>
                      <a:noFill/>
                    </a:lnR>
                    <a:lnT>
                      <a:noFill/>
                    </a:lnT>
                    <a:lnB>
                      <a:noFill/>
                    </a:lnB>
                    <a:noFill/>
                  </a:tcPr>
                </a:tc>
                <a:extLst>
                  <a:ext uri="{0D108BD9-81ED-4DB2-BD59-A6C34878D82A}">
                    <a16:rowId xmlns:a16="http://schemas.microsoft.com/office/drawing/2014/main" val="2226216849"/>
                  </a:ext>
                </a:extLst>
              </a:tr>
              <a:tr h="0">
                <a:tc>
                  <a:txBody>
                    <a:bodyPr/>
                    <a:lstStyle/>
                    <a:p>
                      <a:pPr algn="ctr">
                        <a:buNone/>
                      </a:pPr>
                      <a:r>
                        <a:rPr lang="en-IN" b="1"/>
                        <a:t>Forgetting Control</a:t>
                      </a:r>
                      <a:endParaRPr lang="en-IN"/>
                    </a:p>
                  </a:txBody>
                  <a:tcPr anchor="ctr">
                    <a:lnL>
                      <a:noFill/>
                    </a:lnL>
                    <a:lnR>
                      <a:noFill/>
                    </a:lnR>
                    <a:lnT>
                      <a:noFill/>
                    </a:lnT>
                    <a:lnB>
                      <a:noFill/>
                    </a:lnB>
                    <a:noFill/>
                  </a:tcPr>
                </a:tc>
                <a:tc>
                  <a:txBody>
                    <a:bodyPr/>
                    <a:lstStyle/>
                    <a:p>
                      <a:pPr algn="ctr">
                        <a:buNone/>
                      </a:pPr>
                      <a:r>
                        <a:rPr lang="en-IN"/>
                        <a:t>Strong</a:t>
                      </a:r>
                    </a:p>
                  </a:txBody>
                  <a:tcPr anchor="ctr">
                    <a:lnL>
                      <a:noFill/>
                    </a:lnL>
                    <a:lnR>
                      <a:noFill/>
                    </a:lnR>
                    <a:lnT>
                      <a:noFill/>
                    </a:lnT>
                    <a:lnB>
                      <a:noFill/>
                    </a:lnB>
                    <a:noFill/>
                  </a:tcPr>
                </a:tc>
                <a:tc>
                  <a:txBody>
                    <a:bodyPr/>
                    <a:lstStyle/>
                    <a:p>
                      <a:pPr algn="ctr">
                        <a:buNone/>
                      </a:pPr>
                      <a:r>
                        <a:rPr lang="en-IN"/>
                        <a:t>Strong</a:t>
                      </a:r>
                    </a:p>
                  </a:txBody>
                  <a:tcPr anchor="ctr">
                    <a:lnL>
                      <a:noFill/>
                    </a:lnL>
                    <a:lnR>
                      <a:noFill/>
                    </a:lnR>
                    <a:lnT>
                      <a:noFill/>
                    </a:lnT>
                    <a:lnB>
                      <a:noFill/>
                    </a:lnB>
                    <a:noFill/>
                  </a:tcPr>
                </a:tc>
                <a:tc>
                  <a:txBody>
                    <a:bodyPr/>
                    <a:lstStyle/>
                    <a:p>
                      <a:pPr algn="ctr">
                        <a:buNone/>
                      </a:pPr>
                      <a:r>
                        <a:rPr lang="en-IN"/>
                        <a:t>Moderate</a:t>
                      </a:r>
                    </a:p>
                  </a:txBody>
                  <a:tcPr anchor="ctr">
                    <a:lnL>
                      <a:noFill/>
                    </a:lnL>
                    <a:lnR>
                      <a:noFill/>
                    </a:lnR>
                    <a:lnT>
                      <a:noFill/>
                    </a:lnT>
                    <a:lnB>
                      <a:noFill/>
                    </a:lnB>
                    <a:noFill/>
                  </a:tcPr>
                </a:tc>
                <a:tc>
                  <a:txBody>
                    <a:bodyPr/>
                    <a:lstStyle/>
                    <a:p>
                      <a:pPr algn="ctr">
                        <a:buNone/>
                      </a:pPr>
                      <a:r>
                        <a:rPr lang="en-IN"/>
                        <a:t>Weak–Mod</a:t>
                      </a:r>
                    </a:p>
                  </a:txBody>
                  <a:tcPr anchor="ctr">
                    <a:lnL>
                      <a:noFill/>
                    </a:lnL>
                    <a:lnR>
                      <a:noFill/>
                    </a:lnR>
                    <a:lnT>
                      <a:noFill/>
                    </a:lnT>
                    <a:lnB>
                      <a:noFill/>
                    </a:lnB>
                    <a:noFill/>
                  </a:tcPr>
                </a:tc>
                <a:extLst>
                  <a:ext uri="{0D108BD9-81ED-4DB2-BD59-A6C34878D82A}">
                    <a16:rowId xmlns:a16="http://schemas.microsoft.com/office/drawing/2014/main" val="1228815843"/>
                  </a:ext>
                </a:extLst>
              </a:tr>
              <a:tr h="0">
                <a:tc>
                  <a:txBody>
                    <a:bodyPr/>
                    <a:lstStyle/>
                    <a:p>
                      <a:pPr algn="ctr">
                        <a:buNone/>
                      </a:pPr>
                      <a:r>
                        <a:rPr lang="en-IN" b="1"/>
                        <a:t>Modularity / Rollback</a:t>
                      </a:r>
                      <a:endParaRPr lang="en-IN"/>
                    </a:p>
                  </a:txBody>
                  <a:tcPr anchor="ctr">
                    <a:lnL>
                      <a:noFill/>
                    </a:lnL>
                    <a:lnR>
                      <a:noFill/>
                    </a:lnR>
                    <a:lnT>
                      <a:noFill/>
                    </a:lnT>
                    <a:lnB>
                      <a:noFill/>
                    </a:lnB>
                    <a:noFill/>
                  </a:tcPr>
                </a:tc>
                <a:tc>
                  <a:txBody>
                    <a:bodyPr/>
                    <a:lstStyle/>
                    <a:p>
                      <a:pPr algn="ctr">
                        <a:buNone/>
                      </a:pPr>
                      <a:r>
                        <a:rPr lang="en-IN"/>
                        <a:t>Low</a:t>
                      </a:r>
                    </a:p>
                  </a:txBody>
                  <a:tcPr anchor="ctr">
                    <a:lnL>
                      <a:noFill/>
                    </a:lnL>
                    <a:lnR>
                      <a:noFill/>
                    </a:lnR>
                    <a:lnT>
                      <a:noFill/>
                    </a:lnT>
                    <a:lnB>
                      <a:noFill/>
                    </a:lnB>
                    <a:noFill/>
                  </a:tcPr>
                </a:tc>
                <a:tc>
                  <a:txBody>
                    <a:bodyPr/>
                    <a:lstStyle/>
                    <a:p>
                      <a:pPr algn="ctr">
                        <a:buNone/>
                      </a:pPr>
                      <a:r>
                        <a:rPr lang="en-IN"/>
                        <a:t>High</a:t>
                      </a:r>
                    </a:p>
                  </a:txBody>
                  <a:tcPr anchor="ctr">
                    <a:lnL>
                      <a:noFill/>
                    </a:lnL>
                    <a:lnR>
                      <a:noFill/>
                    </a:lnR>
                    <a:lnT>
                      <a:noFill/>
                    </a:lnT>
                    <a:lnB>
                      <a:noFill/>
                    </a:lnB>
                    <a:noFill/>
                  </a:tcPr>
                </a:tc>
                <a:tc>
                  <a:txBody>
                    <a:bodyPr/>
                    <a:lstStyle/>
                    <a:p>
                      <a:pPr algn="ctr">
                        <a:buNone/>
                      </a:pPr>
                      <a:r>
                        <a:rPr lang="en-IN"/>
                        <a:t>High</a:t>
                      </a:r>
                    </a:p>
                  </a:txBody>
                  <a:tcPr anchor="ctr">
                    <a:lnL>
                      <a:noFill/>
                    </a:lnL>
                    <a:lnR>
                      <a:noFill/>
                    </a:lnR>
                    <a:lnT>
                      <a:noFill/>
                    </a:lnT>
                    <a:lnB>
                      <a:noFill/>
                    </a:lnB>
                    <a:noFill/>
                  </a:tcPr>
                </a:tc>
                <a:tc>
                  <a:txBody>
                    <a:bodyPr/>
                    <a:lstStyle/>
                    <a:p>
                      <a:pPr algn="ctr">
                        <a:buNone/>
                      </a:pPr>
                      <a:r>
                        <a:rPr lang="en-IN"/>
                        <a:t>Low</a:t>
                      </a:r>
                    </a:p>
                  </a:txBody>
                  <a:tcPr anchor="ctr">
                    <a:lnL>
                      <a:noFill/>
                    </a:lnL>
                    <a:lnR>
                      <a:noFill/>
                    </a:lnR>
                    <a:lnT>
                      <a:noFill/>
                    </a:lnT>
                    <a:lnB>
                      <a:noFill/>
                    </a:lnB>
                    <a:noFill/>
                  </a:tcPr>
                </a:tc>
                <a:extLst>
                  <a:ext uri="{0D108BD9-81ED-4DB2-BD59-A6C34878D82A}">
                    <a16:rowId xmlns:a16="http://schemas.microsoft.com/office/drawing/2014/main" val="1526031409"/>
                  </a:ext>
                </a:extLst>
              </a:tr>
              <a:tr h="0">
                <a:tc>
                  <a:txBody>
                    <a:bodyPr/>
                    <a:lstStyle/>
                    <a:p>
                      <a:pPr algn="ctr">
                        <a:buNone/>
                      </a:pPr>
                      <a:r>
                        <a:rPr lang="en-IN" b="1"/>
                        <a:t>Best CL Stage</a:t>
                      </a:r>
                      <a:endParaRPr lang="en-IN"/>
                    </a:p>
                  </a:txBody>
                  <a:tcPr anchor="ctr">
                    <a:lnL>
                      <a:noFill/>
                    </a:lnL>
                    <a:lnR>
                      <a:noFill/>
                    </a:lnR>
                    <a:lnT>
                      <a:noFill/>
                    </a:lnT>
                    <a:lnB>
                      <a:noFill/>
                    </a:lnB>
                    <a:noFill/>
                  </a:tcPr>
                </a:tc>
                <a:tc>
                  <a:txBody>
                    <a:bodyPr/>
                    <a:lstStyle/>
                    <a:p>
                      <a:pPr algn="ctr">
                        <a:buNone/>
                      </a:pPr>
                      <a:r>
                        <a:rPr lang="en-IN"/>
                        <a:t>CPT</a:t>
                      </a:r>
                    </a:p>
                  </a:txBody>
                  <a:tcPr anchor="ctr">
                    <a:lnL>
                      <a:noFill/>
                    </a:lnL>
                    <a:lnR>
                      <a:noFill/>
                    </a:lnR>
                    <a:lnT>
                      <a:noFill/>
                    </a:lnT>
                    <a:lnB>
                      <a:noFill/>
                    </a:lnB>
                    <a:noFill/>
                  </a:tcPr>
                </a:tc>
                <a:tc>
                  <a:txBody>
                    <a:bodyPr/>
                    <a:lstStyle/>
                    <a:p>
                      <a:pPr algn="ctr">
                        <a:buNone/>
                      </a:pPr>
                      <a:r>
                        <a:rPr lang="en-IN"/>
                        <a:t>CPT</a:t>
                      </a:r>
                    </a:p>
                  </a:txBody>
                  <a:tcPr anchor="ctr">
                    <a:lnL>
                      <a:noFill/>
                    </a:lnL>
                    <a:lnR>
                      <a:noFill/>
                    </a:lnR>
                    <a:lnT>
                      <a:noFill/>
                    </a:lnT>
                    <a:lnB>
                      <a:noFill/>
                    </a:lnB>
                    <a:noFill/>
                  </a:tcPr>
                </a:tc>
                <a:tc>
                  <a:txBody>
                    <a:bodyPr/>
                    <a:lstStyle/>
                    <a:p>
                      <a:pPr algn="ctr">
                        <a:buNone/>
                      </a:pPr>
                      <a:r>
                        <a:rPr lang="en-IN"/>
                        <a:t>CFT / CIT</a:t>
                      </a:r>
                    </a:p>
                  </a:txBody>
                  <a:tcPr anchor="ctr">
                    <a:lnL>
                      <a:noFill/>
                    </a:lnL>
                    <a:lnR>
                      <a:noFill/>
                    </a:lnR>
                    <a:lnT>
                      <a:noFill/>
                    </a:lnT>
                    <a:lnB>
                      <a:noFill/>
                    </a:lnB>
                    <a:noFill/>
                  </a:tcPr>
                </a:tc>
                <a:tc>
                  <a:txBody>
                    <a:bodyPr/>
                    <a:lstStyle/>
                    <a:p>
                      <a:pPr algn="ctr">
                        <a:buNone/>
                      </a:pPr>
                      <a:r>
                        <a:rPr lang="en-IN" dirty="0"/>
                        <a:t>Short tasks</a:t>
                      </a:r>
                    </a:p>
                  </a:txBody>
                  <a:tcPr anchor="ctr">
                    <a:lnL>
                      <a:noFill/>
                    </a:lnL>
                    <a:lnR>
                      <a:noFill/>
                    </a:lnR>
                    <a:lnT>
                      <a:noFill/>
                    </a:lnT>
                    <a:lnB>
                      <a:noFill/>
                    </a:lnB>
                    <a:noFill/>
                  </a:tcPr>
                </a:tc>
                <a:extLst>
                  <a:ext uri="{0D108BD9-81ED-4DB2-BD59-A6C34878D82A}">
                    <a16:rowId xmlns:a16="http://schemas.microsoft.com/office/drawing/2014/main" val="425680081"/>
                  </a:ext>
                </a:extLst>
              </a:tr>
            </a:tbl>
          </a:graphicData>
        </a:graphic>
      </p:graphicFrame>
    </p:spTree>
    <p:extLst>
      <p:ext uri="{BB962C8B-B14F-4D97-AF65-F5344CB8AC3E}">
        <p14:creationId xmlns:p14="http://schemas.microsoft.com/office/powerpoint/2010/main" val="349309377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0CA8D6A-9E65-4204-2306-A16A9D2E4D85}"/>
              </a:ext>
            </a:extLst>
          </p:cNvPr>
          <p:cNvGraphicFramePr>
            <a:graphicFrameLocks noGrp="1"/>
          </p:cNvGraphicFramePr>
          <p:nvPr>
            <p:extLst>
              <p:ext uri="{D42A27DB-BD31-4B8C-83A1-F6EECF244321}">
                <p14:modId xmlns:p14="http://schemas.microsoft.com/office/powerpoint/2010/main" val="165041259"/>
              </p:ext>
            </p:extLst>
          </p:nvPr>
        </p:nvGraphicFramePr>
        <p:xfrm>
          <a:off x="212754" y="1680980"/>
          <a:ext cx="8521701" cy="3261360"/>
        </p:xfrm>
        <a:graphic>
          <a:graphicData uri="http://schemas.openxmlformats.org/drawingml/2006/table">
            <a:tbl>
              <a:tblPr>
                <a:tableStyleId>{4C3C2611-4C71-4FC5-86AE-919BDF0F9419}</a:tableStyleId>
              </a:tblPr>
              <a:tblGrid>
                <a:gridCol w="2027315">
                  <a:extLst>
                    <a:ext uri="{9D8B030D-6E8A-4147-A177-3AD203B41FA5}">
                      <a16:colId xmlns:a16="http://schemas.microsoft.com/office/drawing/2014/main" val="4243117583"/>
                    </a:ext>
                  </a:extLst>
                </a:gridCol>
                <a:gridCol w="2758190">
                  <a:extLst>
                    <a:ext uri="{9D8B030D-6E8A-4147-A177-3AD203B41FA5}">
                      <a16:colId xmlns:a16="http://schemas.microsoft.com/office/drawing/2014/main" val="2139015055"/>
                    </a:ext>
                  </a:extLst>
                </a:gridCol>
                <a:gridCol w="3736196">
                  <a:extLst>
                    <a:ext uri="{9D8B030D-6E8A-4147-A177-3AD203B41FA5}">
                      <a16:colId xmlns:a16="http://schemas.microsoft.com/office/drawing/2014/main" val="2785442019"/>
                    </a:ext>
                  </a:extLst>
                </a:gridCol>
              </a:tblGrid>
              <a:tr h="0">
                <a:tc>
                  <a:txBody>
                    <a:bodyPr/>
                    <a:lstStyle/>
                    <a:p>
                      <a:pPr algn="just">
                        <a:buNone/>
                      </a:pPr>
                      <a:r>
                        <a:rPr lang="en-GB" sz="1000"/>
                        <a:t>Stage</a:t>
                      </a:r>
                    </a:p>
                  </a:txBody>
                  <a:tcPr anchor="ctr"/>
                </a:tc>
                <a:tc>
                  <a:txBody>
                    <a:bodyPr/>
                    <a:lstStyle/>
                    <a:p>
                      <a:pPr algn="just">
                        <a:buNone/>
                      </a:pPr>
                      <a:r>
                        <a:rPr lang="en-GB" sz="1000"/>
                        <a:t>Main risks</a:t>
                      </a:r>
                    </a:p>
                  </a:txBody>
                  <a:tcPr anchor="ctr"/>
                </a:tc>
                <a:tc>
                  <a:txBody>
                    <a:bodyPr/>
                    <a:lstStyle/>
                    <a:p>
                      <a:pPr algn="just">
                        <a:buNone/>
                      </a:pPr>
                      <a:r>
                        <a:rPr lang="en-GB" sz="1000"/>
                        <a:t>Strategies / approaches used</a:t>
                      </a:r>
                    </a:p>
                  </a:txBody>
                  <a:tcPr anchor="ctr"/>
                </a:tc>
                <a:extLst>
                  <a:ext uri="{0D108BD9-81ED-4DB2-BD59-A6C34878D82A}">
                    <a16:rowId xmlns:a16="http://schemas.microsoft.com/office/drawing/2014/main" val="3654073404"/>
                  </a:ext>
                </a:extLst>
              </a:tr>
              <a:tr h="701040">
                <a:tc>
                  <a:txBody>
                    <a:bodyPr/>
                    <a:lstStyle/>
                    <a:p>
                      <a:pPr algn="just">
                        <a:buNone/>
                      </a:pPr>
                      <a:r>
                        <a:rPr lang="en-US" sz="1000" b="1"/>
                        <a:t>CPT (Continual Pre-Training)</a:t>
                      </a:r>
                      <a:r>
                        <a:rPr lang="en-US" sz="1000"/>
                        <a:t> – Incremental pre-training on new </a:t>
                      </a:r>
                      <a:r>
                        <a:rPr lang="en-US" sz="1000" b="1"/>
                        <a:t>unlabeled data </a:t>
                      </a:r>
                      <a:r>
                        <a:rPr lang="en-US" sz="1000"/>
                        <a:t>to refresh general knowledge under </a:t>
                      </a:r>
                      <a:r>
                        <a:rPr lang="en-US" sz="1000" b="1"/>
                        <a:t>temporal/content/language</a:t>
                      </a:r>
                      <a:r>
                        <a:rPr lang="en-US" sz="1000"/>
                        <a:t> shifts</a:t>
                      </a:r>
                    </a:p>
                  </a:txBody>
                  <a:tcPr anchor="ctr"/>
                </a:tc>
                <a:tc>
                  <a:txBody>
                    <a:bodyPr/>
                    <a:lstStyle/>
                    <a:p>
                      <a:pPr algn="just">
                        <a:buNone/>
                      </a:pPr>
                      <a:r>
                        <a:rPr lang="en-US" sz="1000" b="1"/>
                        <a:t>Catastrophic forgetting</a:t>
                      </a:r>
                      <a:r>
                        <a:rPr lang="en-US" sz="1000"/>
                        <a:t>, old vs new fact inconsistency, recency bias (overfitting to recent data)</a:t>
                      </a:r>
                    </a:p>
                  </a:txBody>
                  <a:tcPr anchor="ctr"/>
                </a:tc>
                <a:tc>
                  <a:txBody>
                    <a:bodyPr/>
                    <a:lstStyle/>
                    <a:p>
                      <a:pPr marL="171450" indent="-171450" algn="just">
                        <a:buFont typeface="Arial" panose="020B0604020202020204" pitchFamily="34" charset="0"/>
                        <a:buChar char="•"/>
                      </a:pPr>
                      <a:r>
                        <a:rPr lang="en-US" sz="1000" b="1"/>
                        <a:t>Replay / data mixing</a:t>
                      </a:r>
                    </a:p>
                    <a:p>
                      <a:pPr marL="171450" indent="-171450" algn="just">
                        <a:buFont typeface="Arial" panose="020B0604020202020204" pitchFamily="34" charset="0"/>
                        <a:buChar char="•"/>
                      </a:pPr>
                      <a:r>
                        <a:rPr lang="en-US" sz="1000"/>
                        <a:t> </a:t>
                      </a:r>
                      <a:r>
                        <a:rPr lang="en-US" sz="1000" b="1"/>
                        <a:t>regularization</a:t>
                      </a:r>
                      <a:r>
                        <a:rPr lang="en-US" sz="1000"/>
                        <a:t> (stability constraints)</a:t>
                      </a:r>
                    </a:p>
                    <a:p>
                      <a:pPr marL="171450" indent="-171450" algn="just">
                        <a:buFont typeface="Arial" panose="020B0604020202020204" pitchFamily="34" charset="0"/>
                        <a:buChar char="•"/>
                      </a:pPr>
                      <a:r>
                        <a:rPr lang="en-US" sz="1000"/>
                        <a:t> </a:t>
                      </a:r>
                      <a:r>
                        <a:rPr lang="en-US" sz="1000" b="1"/>
                        <a:t>PEFT</a:t>
                      </a:r>
                      <a:r>
                        <a:rPr lang="en-US" sz="1000"/>
                        <a:t> (</a:t>
                      </a:r>
                      <a:r>
                        <a:rPr lang="en-US" sz="1000" b="1" err="1"/>
                        <a:t>LoRA</a:t>
                      </a:r>
                      <a:r>
                        <a:rPr lang="en-US" sz="1000"/>
                        <a:t>, </a:t>
                      </a:r>
                      <a:r>
                        <a:rPr lang="en-US" sz="1000" b="1"/>
                        <a:t>adapters</a:t>
                      </a:r>
                      <a:r>
                        <a:rPr lang="en-US" sz="1000"/>
                        <a:t>) for controlled updates</a:t>
                      </a:r>
                    </a:p>
                    <a:p>
                      <a:pPr marL="171450" indent="-171450" algn="just">
                        <a:buFont typeface="Arial" panose="020B0604020202020204" pitchFamily="34" charset="0"/>
                        <a:buChar char="•"/>
                      </a:pPr>
                      <a:r>
                        <a:rPr lang="en-US" sz="1000"/>
                        <a:t> </a:t>
                      </a:r>
                      <a:r>
                        <a:rPr lang="en-US" sz="1000" b="1" err="1"/>
                        <a:t>MoE</a:t>
                      </a:r>
                      <a:r>
                        <a:rPr lang="en-US" sz="1000" b="1"/>
                        <a:t> / routing</a:t>
                      </a:r>
                      <a:r>
                        <a:rPr lang="en-US" sz="1000"/>
                        <a:t> (specialize experts, reduce overwriting)</a:t>
                      </a:r>
                    </a:p>
                  </a:txBody>
                  <a:tcPr anchor="ctr"/>
                </a:tc>
                <a:extLst>
                  <a:ext uri="{0D108BD9-81ED-4DB2-BD59-A6C34878D82A}">
                    <a16:rowId xmlns:a16="http://schemas.microsoft.com/office/drawing/2014/main" val="951292842"/>
                  </a:ext>
                </a:extLst>
              </a:tr>
              <a:tr h="1005840">
                <a:tc>
                  <a:txBody>
                    <a:bodyPr/>
                    <a:lstStyle/>
                    <a:p>
                      <a:pPr algn="just">
                        <a:buNone/>
                      </a:pPr>
                      <a:r>
                        <a:rPr lang="en-US" sz="1000" b="1"/>
                        <a:t>(C)DAPT (Domain-Adaptive Pre-Training)</a:t>
                      </a:r>
                      <a:r>
                        <a:rPr lang="en-US" sz="1000"/>
                        <a:t> – Adapt the base model to a target domain (biomed/legal/finance) using </a:t>
                      </a:r>
                      <a:r>
                        <a:rPr lang="en-US" sz="1000" b="1"/>
                        <a:t>unlabeled domain corpora</a:t>
                      </a:r>
                      <a:endParaRPr lang="en-US" sz="1000"/>
                    </a:p>
                  </a:txBody>
                  <a:tcPr anchor="ctr"/>
                </a:tc>
                <a:tc>
                  <a:txBody>
                    <a:bodyPr/>
                    <a:lstStyle/>
                    <a:p>
                      <a:pPr algn="just">
                        <a:buNone/>
                      </a:pPr>
                      <a:r>
                        <a:rPr lang="en-US" sz="1000" b="1"/>
                        <a:t>Vertical forgetting</a:t>
                      </a:r>
                      <a:r>
                        <a:rPr lang="en-US" sz="1000"/>
                        <a:t> (general ability drop), over-specialization to domain, mismatch when later fine-tuning on different tasks</a:t>
                      </a:r>
                    </a:p>
                  </a:txBody>
                  <a:tcPr anchor="ctr"/>
                </a:tc>
                <a:tc>
                  <a:txBody>
                    <a:bodyPr/>
                    <a:lstStyle/>
                    <a:p>
                      <a:pPr marL="171450" indent="-171450" algn="just">
                        <a:buFont typeface="Arial" panose="020B0604020202020204" pitchFamily="34" charset="0"/>
                        <a:buChar char="•"/>
                      </a:pPr>
                      <a:r>
                        <a:rPr lang="en-GB" sz="1000" b="1"/>
                        <a:t>Adapters / </a:t>
                      </a:r>
                      <a:r>
                        <a:rPr lang="en-GB" sz="1000" b="1" err="1"/>
                        <a:t>LoRA</a:t>
                      </a:r>
                      <a:r>
                        <a:rPr lang="en-GB" sz="1000" b="1"/>
                        <a:t> (PEFT)</a:t>
                      </a:r>
                      <a:r>
                        <a:rPr lang="en-GB" sz="1000"/>
                        <a:t> to localize domain updates,</a:t>
                      </a:r>
                    </a:p>
                    <a:p>
                      <a:pPr marL="171450" indent="-171450" algn="just">
                        <a:buFont typeface="Arial" panose="020B0604020202020204" pitchFamily="34" charset="0"/>
                        <a:buChar char="•"/>
                      </a:pPr>
                      <a:r>
                        <a:rPr lang="en-GB" sz="1000" b="1"/>
                        <a:t>GAIN-</a:t>
                      </a:r>
                      <a:r>
                        <a:rPr lang="en-GB" sz="1000" b="1" err="1"/>
                        <a:t>LoRA</a:t>
                      </a:r>
                      <a:r>
                        <a:rPr lang="en-GB" sz="1000"/>
                        <a:t> (gated/adaptive </a:t>
                      </a:r>
                      <a:r>
                        <a:rPr lang="en-GB" sz="1000" err="1"/>
                        <a:t>LoRA</a:t>
                      </a:r>
                      <a:r>
                        <a:rPr lang="en-GB" sz="1000"/>
                        <a:t>-style update for safer adaptation)</a:t>
                      </a:r>
                    </a:p>
                    <a:p>
                      <a:pPr marL="171450" indent="-171450" algn="just">
                        <a:buFont typeface="Arial" panose="020B0604020202020204" pitchFamily="34" charset="0"/>
                        <a:buChar char="•"/>
                      </a:pPr>
                      <a:r>
                        <a:rPr lang="en-GB" sz="1000"/>
                        <a:t> mix </a:t>
                      </a:r>
                      <a:r>
                        <a:rPr lang="en-GB" sz="1000" b="1"/>
                        <a:t>general + domain</a:t>
                      </a:r>
                      <a:r>
                        <a:rPr lang="en-GB" sz="1000"/>
                        <a:t> data</a:t>
                      </a:r>
                    </a:p>
                    <a:p>
                      <a:pPr marL="171450" indent="-171450" algn="just">
                        <a:buFont typeface="Arial" panose="020B0604020202020204" pitchFamily="34" charset="0"/>
                        <a:buChar char="•"/>
                      </a:pPr>
                      <a:r>
                        <a:rPr lang="en-GB" sz="1000"/>
                        <a:t> freeze backbone + tune selective layers/modules</a:t>
                      </a:r>
                    </a:p>
                    <a:p>
                      <a:pPr marL="171450" indent="-171450" algn="just">
                        <a:buFont typeface="Arial" panose="020B0604020202020204" pitchFamily="34" charset="0"/>
                        <a:buChar char="•"/>
                      </a:pPr>
                      <a:r>
                        <a:rPr lang="en-GB" sz="1000"/>
                        <a:t> </a:t>
                      </a:r>
                      <a:r>
                        <a:rPr lang="en-GB" sz="1000" b="1"/>
                        <a:t>model merging</a:t>
                      </a:r>
                      <a:r>
                        <a:rPr lang="en-GB" sz="1000"/>
                        <a:t> (merge base + domain-adapted checkpoints)</a:t>
                      </a:r>
                    </a:p>
                  </a:txBody>
                  <a:tcPr anchor="ctr"/>
                </a:tc>
                <a:extLst>
                  <a:ext uri="{0D108BD9-81ED-4DB2-BD59-A6C34878D82A}">
                    <a16:rowId xmlns:a16="http://schemas.microsoft.com/office/drawing/2014/main" val="3370370544"/>
                  </a:ext>
                </a:extLst>
              </a:tr>
              <a:tr h="853440">
                <a:tc>
                  <a:txBody>
                    <a:bodyPr/>
                    <a:lstStyle/>
                    <a:p>
                      <a:pPr algn="just">
                        <a:buNone/>
                      </a:pPr>
                      <a:r>
                        <a:rPr lang="en-US" sz="1000" b="1"/>
                        <a:t>CFT (Continual Fine-Tuning)</a:t>
                      </a:r>
                      <a:r>
                        <a:rPr lang="en-US" sz="1000"/>
                        <a:t> – Continual downstream updates from task/instruction streams (includes </a:t>
                      </a:r>
                      <a:r>
                        <a:rPr lang="en-US" sz="1000" b="1"/>
                        <a:t>CIT</a:t>
                      </a:r>
                      <a:r>
                        <a:rPr lang="en-US" sz="1000"/>
                        <a:t>, </a:t>
                      </a:r>
                      <a:r>
                        <a:rPr lang="en-US" sz="1000" b="1"/>
                        <a:t>CMR</a:t>
                      </a:r>
                      <a:r>
                        <a:rPr lang="en-US" sz="1000"/>
                        <a:t>, </a:t>
                      </a:r>
                      <a:r>
                        <a:rPr lang="en-US" sz="1000" b="1"/>
                        <a:t>CMA</a:t>
                      </a:r>
                      <a:r>
                        <a:rPr lang="en-US" sz="1000"/>
                        <a:t>)</a:t>
                      </a:r>
                    </a:p>
                  </a:txBody>
                  <a:tcPr anchor="ctr"/>
                </a:tc>
                <a:tc>
                  <a:txBody>
                    <a:bodyPr/>
                    <a:lstStyle/>
                    <a:p>
                      <a:pPr algn="just">
                        <a:buNone/>
                      </a:pPr>
                      <a:r>
                        <a:rPr lang="en-US" sz="1000"/>
                        <a:t>Task drift / forgetting older tasks, alignment drift as objectives change, overfitting to recent feedback</a:t>
                      </a:r>
                    </a:p>
                  </a:txBody>
                  <a:tcPr anchor="ctr"/>
                </a:tc>
                <a:tc>
                  <a:txBody>
                    <a:bodyPr/>
                    <a:lstStyle/>
                    <a:p>
                      <a:pPr marL="171450" indent="-171450" algn="just">
                        <a:buFont typeface="Arial" panose="020B0604020202020204" pitchFamily="34" charset="0"/>
                        <a:buChar char="•"/>
                      </a:pPr>
                      <a:r>
                        <a:rPr lang="en-GB" sz="1000" dirty="0"/>
                        <a:t>Replay (older instruction/task data)</a:t>
                      </a:r>
                    </a:p>
                    <a:p>
                      <a:pPr marL="171450" indent="-171450" algn="just">
                        <a:buFont typeface="Arial" panose="020B0604020202020204" pitchFamily="34" charset="0"/>
                        <a:buChar char="•"/>
                      </a:pPr>
                      <a:r>
                        <a:rPr lang="en-GB" sz="1000" dirty="0"/>
                        <a:t> regularized fine-tuning</a:t>
                      </a:r>
                    </a:p>
                    <a:p>
                      <a:pPr marL="171450" indent="-171450" algn="just">
                        <a:buFont typeface="Arial" panose="020B0604020202020204" pitchFamily="34" charset="0"/>
                        <a:buChar char="•"/>
                      </a:pPr>
                      <a:r>
                        <a:rPr lang="en-GB" sz="1000" dirty="0"/>
                        <a:t> </a:t>
                      </a:r>
                      <a:r>
                        <a:rPr lang="en-GB" sz="1000" b="1" dirty="0"/>
                        <a:t>PEFT: </a:t>
                      </a:r>
                      <a:r>
                        <a:rPr lang="en-GB" sz="1000" b="1" dirty="0" err="1"/>
                        <a:t>LoRA</a:t>
                      </a:r>
                      <a:r>
                        <a:rPr lang="en-GB" sz="1000" b="1" dirty="0"/>
                        <a:t>/adapters per task</a:t>
                      </a:r>
                      <a:r>
                        <a:rPr lang="en-GB" sz="1000" dirty="0"/>
                        <a:t> (modular updates)</a:t>
                      </a:r>
                    </a:p>
                    <a:p>
                      <a:pPr marL="171450" indent="-171450" algn="just">
                        <a:buFont typeface="Arial" panose="020B0604020202020204" pitchFamily="34" charset="0"/>
                        <a:buChar char="•"/>
                      </a:pPr>
                      <a:r>
                        <a:rPr lang="en-GB" sz="1000" dirty="0"/>
                        <a:t>routing/separate heads for specialization </a:t>
                      </a:r>
                      <a:r>
                        <a:rPr lang="en-GB" sz="1000" b="1" dirty="0"/>
                        <a:t>model merging</a:t>
                      </a:r>
                      <a:r>
                        <a:rPr lang="en-GB" sz="1000" dirty="0"/>
                        <a:t> to compose specialists</a:t>
                      </a:r>
                    </a:p>
                  </a:txBody>
                  <a:tcPr anchor="ctr"/>
                </a:tc>
                <a:extLst>
                  <a:ext uri="{0D108BD9-81ED-4DB2-BD59-A6C34878D82A}">
                    <a16:rowId xmlns:a16="http://schemas.microsoft.com/office/drawing/2014/main" val="3907335692"/>
                  </a:ext>
                </a:extLst>
              </a:tr>
            </a:tbl>
          </a:graphicData>
        </a:graphic>
      </p:graphicFrame>
      <p:sp>
        <p:nvSpPr>
          <p:cNvPr id="3" name="TextBox 2">
            <a:extLst>
              <a:ext uri="{FF2B5EF4-FFF2-40B4-BE49-F238E27FC236}">
                <a16:creationId xmlns:a16="http://schemas.microsoft.com/office/drawing/2014/main" id="{C4F5DEB3-5900-BCF5-60FF-F80C9CDB4BEA}"/>
              </a:ext>
            </a:extLst>
          </p:cNvPr>
          <p:cNvSpPr txBox="1"/>
          <p:nvPr/>
        </p:nvSpPr>
        <p:spPr>
          <a:xfrm>
            <a:off x="358423" y="295985"/>
            <a:ext cx="8427153"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en-US" dirty="0"/>
              <a:t>In the context of continually pre-training and adapting large language models (LLMs), we observe a decreased interest in CIL but an increased focus on task-incremental learning (TIL) and domain-incremental learning (DIL).</a:t>
            </a:r>
          </a:p>
          <a:p>
            <a:pPr marL="285750" indent="-285750">
              <a:buFont typeface="Arial" panose="020B0604020202020204" pitchFamily="34" charset="0"/>
              <a:buChar char="•"/>
            </a:pPr>
            <a:r>
              <a:rPr lang="en-US" dirty="0"/>
              <a:t>Given that the cost of memory storage is more than affordable, the challenge shifts from storage efficiency to computational efficiency - prioritize optimizing computational efficiency for continual learning of LLMs by restricting the number of updates and FLOPs</a:t>
            </a:r>
            <a:endParaRPr lang="en-IN" dirty="0"/>
          </a:p>
        </p:txBody>
      </p:sp>
    </p:spTree>
    <p:extLst>
      <p:ext uri="{BB962C8B-B14F-4D97-AF65-F5344CB8AC3E}">
        <p14:creationId xmlns:p14="http://schemas.microsoft.com/office/powerpoint/2010/main" val="351319132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6"/>
          <p:cNvSpPr txBox="1">
            <a:spLocks noGrp="1"/>
          </p:cNvSpPr>
          <p:nvPr>
            <p:ph type="title"/>
          </p:nvPr>
        </p:nvSpPr>
        <p:spPr>
          <a:xfrm>
            <a:off x="-7677" y="0"/>
            <a:ext cx="8426860" cy="530942"/>
          </a:xfrm>
          <a:prstGeom prst="rect">
            <a:avLst/>
          </a:prstGeom>
          <a:noFill/>
          <a:ln>
            <a:noFill/>
          </a:ln>
        </p:spPr>
        <p:txBody>
          <a:bodyPr spcFirstLastPara="1" wrap="square" lIns="68569" tIns="34275" rIns="68569" bIns="34275" anchor="ctr" anchorCtr="0">
            <a:normAutofit/>
          </a:bodyPr>
          <a:lstStyle/>
          <a:p>
            <a:pPr>
              <a:buSzPts val="4400"/>
            </a:pPr>
            <a:r>
              <a:rPr lang="en-GB"/>
              <a:t>Continual Learning in LLMs</a:t>
            </a:r>
            <a:endParaRPr/>
          </a:p>
        </p:txBody>
      </p:sp>
      <p:sp>
        <p:nvSpPr>
          <p:cNvPr id="143" name="Google Shape;143;p6"/>
          <p:cNvSpPr txBox="1"/>
          <p:nvPr/>
        </p:nvSpPr>
        <p:spPr>
          <a:xfrm>
            <a:off x="200722" y="837532"/>
            <a:ext cx="8756495" cy="2008220"/>
          </a:xfrm>
          <a:prstGeom prst="rect">
            <a:avLst/>
          </a:prstGeom>
          <a:noFill/>
          <a:ln>
            <a:noFill/>
          </a:ln>
        </p:spPr>
        <p:txBody>
          <a:bodyPr spcFirstLastPara="1" wrap="square" lIns="68569" tIns="68569" rIns="68569" bIns="68569" anchor="t" anchorCtr="0">
            <a:spAutoFit/>
          </a:bodyPr>
          <a:lstStyle/>
          <a:p>
            <a:pPr marL="342900" indent="-242888">
              <a:buClr>
                <a:schemeClr val="dk1"/>
              </a:buClr>
              <a:buSzPts val="1500"/>
              <a:buAutoNum type="arabicPeriod"/>
            </a:pPr>
            <a:r>
              <a:rPr lang="en-GB" sz="1350">
                <a:solidFill>
                  <a:schemeClr val="dk1"/>
                </a:solidFill>
              </a:rPr>
              <a:t>LLMs are trained on </a:t>
            </a:r>
            <a:r>
              <a:rPr lang="en-GB" sz="1350" b="1">
                <a:solidFill>
                  <a:schemeClr val="dk1"/>
                </a:solidFill>
              </a:rPr>
              <a:t>static data</a:t>
            </a:r>
            <a:r>
              <a:rPr lang="en-GB" sz="1350">
                <a:solidFill>
                  <a:schemeClr val="dk1"/>
                </a:solidFill>
              </a:rPr>
              <a:t>, but the world changes constantly (can be addressed through RAG)</a:t>
            </a:r>
          </a:p>
          <a:p>
            <a:pPr marL="342900" indent="-242888">
              <a:buClr>
                <a:schemeClr val="dk1"/>
              </a:buClr>
              <a:buSzPts val="1500"/>
              <a:buAutoNum type="arabicPeriod"/>
            </a:pPr>
            <a:r>
              <a:rPr lang="en-GB" sz="1350">
                <a:solidFill>
                  <a:schemeClr val="dk1"/>
                </a:solidFill>
              </a:rPr>
              <a:t>Retraining from scratch is </a:t>
            </a:r>
            <a:r>
              <a:rPr lang="en-GB" sz="1350" b="1">
                <a:solidFill>
                  <a:schemeClr val="dk1"/>
                </a:solidFill>
              </a:rPr>
              <a:t>slow and expensive</a:t>
            </a:r>
          </a:p>
          <a:p>
            <a:pPr marL="342900" indent="-242888">
              <a:buClr>
                <a:schemeClr val="dk1"/>
              </a:buClr>
              <a:buSzPts val="1500"/>
              <a:buAutoNum type="arabicPeriod"/>
            </a:pPr>
            <a:r>
              <a:rPr lang="en-GB" sz="1350" b="1">
                <a:solidFill>
                  <a:schemeClr val="dk1"/>
                </a:solidFill>
              </a:rPr>
              <a:t>Continual learning</a:t>
            </a:r>
            <a:r>
              <a:rPr lang="en-GB" sz="1350">
                <a:solidFill>
                  <a:schemeClr val="dk1"/>
                </a:solidFill>
              </a:rPr>
              <a:t> enables LLMs to update with new information, retain old knowledge, adapt to new domains and behaviours incrementally</a:t>
            </a:r>
          </a:p>
          <a:p>
            <a:pPr marL="342900" indent="-242888">
              <a:buClr>
                <a:schemeClr val="dk1"/>
              </a:buClr>
              <a:buSzPts val="1500"/>
              <a:buAutoNum type="arabicPeriod"/>
            </a:pPr>
            <a:r>
              <a:rPr lang="en-US" sz="1350">
                <a:latin typeface="Arial" panose="020B0604020202020204" pitchFamily="34" charset="0"/>
                <a:cs typeface="Arial" panose="020B0604020202020204" pitchFamily="34" charset="0"/>
              </a:rPr>
              <a:t>LLMs would require broadly 2 kinds of continual learning </a:t>
            </a:r>
          </a:p>
          <a:p>
            <a:pPr marL="342900" indent="-242888">
              <a:buClr>
                <a:schemeClr val="dk1"/>
              </a:buClr>
              <a:buSzPts val="1500"/>
              <a:buAutoNum type="arabicPeriod"/>
            </a:pPr>
            <a:r>
              <a:rPr lang="en-US" sz="1350" b="1">
                <a:latin typeface="Arial" panose="020B0604020202020204" pitchFamily="34" charset="0"/>
                <a:cs typeface="Arial" panose="020B0604020202020204" pitchFamily="34" charset="0"/>
              </a:rPr>
              <a:t>Horizontal continuity </a:t>
            </a:r>
            <a:r>
              <a:rPr lang="en-US" sz="1350">
                <a:latin typeface="Arial" panose="020B0604020202020204" pitchFamily="34" charset="0"/>
                <a:cs typeface="Arial" panose="020B0604020202020204" pitchFamily="34" charset="0"/>
              </a:rPr>
              <a:t>lies in the dynamic nature of data distribution over time.</a:t>
            </a:r>
          </a:p>
          <a:p>
            <a:pPr marL="342900" indent="-242888">
              <a:buClr>
                <a:schemeClr val="dk1"/>
              </a:buClr>
              <a:buSzPts val="1500"/>
              <a:buAutoNum type="arabicPeriod"/>
            </a:pPr>
            <a:r>
              <a:rPr lang="en" sz="1350" b="1">
                <a:latin typeface="Arial" panose="020B0604020202020204" pitchFamily="34" charset="0"/>
                <a:cs typeface="Arial" panose="020B0604020202020204" pitchFamily="34" charset="0"/>
              </a:rPr>
              <a:t>Vertical continuity </a:t>
            </a:r>
            <a:r>
              <a:rPr lang="en" sz="1350">
                <a:latin typeface="Arial" panose="020B0604020202020204" pitchFamily="34" charset="0"/>
                <a:cs typeface="Arial" panose="020B0604020202020204" pitchFamily="34" charset="0"/>
              </a:rPr>
              <a:t>is characterized by a hierarchical structure, the data distribution of upstream tasks partially covers the downstream </a:t>
            </a:r>
            <a:endParaRPr lang="en-US" sz="1350">
              <a:latin typeface="Arial" panose="020B0604020202020204" pitchFamily="34" charset="0"/>
              <a:cs typeface="Arial" panose="020B0604020202020204" pitchFamily="34" charset="0"/>
            </a:endParaRPr>
          </a:p>
          <a:p>
            <a:pPr marL="342900" indent="-242888">
              <a:buClr>
                <a:schemeClr val="dk1"/>
              </a:buClr>
              <a:buSzPts val="1500"/>
              <a:buAutoNum type="arabicPeriod"/>
            </a:pPr>
            <a:endParaRPr sz="1350">
              <a:solidFill>
                <a:schemeClr val="dk1"/>
              </a:solidFill>
            </a:endParaRPr>
          </a:p>
        </p:txBody>
      </p:sp>
      <p:pic>
        <p:nvPicPr>
          <p:cNvPr id="11" name="Google Shape;88;p18">
            <a:extLst>
              <a:ext uri="{FF2B5EF4-FFF2-40B4-BE49-F238E27FC236}">
                <a16:creationId xmlns:a16="http://schemas.microsoft.com/office/drawing/2014/main" id="{7A0727E4-86A4-D929-4B09-947D216778A3}"/>
              </a:ext>
            </a:extLst>
          </p:cNvPr>
          <p:cNvPicPr preferRelativeResize="0"/>
          <p:nvPr/>
        </p:nvPicPr>
        <p:blipFill>
          <a:blip r:embed="rId3">
            <a:alphaModFix/>
          </a:blip>
          <a:stretch>
            <a:fillRect/>
          </a:stretch>
        </p:blipFill>
        <p:spPr>
          <a:xfrm>
            <a:off x="887463" y="2715970"/>
            <a:ext cx="3411334" cy="1774567"/>
          </a:xfrm>
          <a:prstGeom prst="rect">
            <a:avLst/>
          </a:prstGeom>
          <a:noFill/>
          <a:ln>
            <a:noFill/>
          </a:ln>
        </p:spPr>
      </p:pic>
      <p:pic>
        <p:nvPicPr>
          <p:cNvPr id="12" name="Google Shape;80;p17">
            <a:extLst>
              <a:ext uri="{FF2B5EF4-FFF2-40B4-BE49-F238E27FC236}">
                <a16:creationId xmlns:a16="http://schemas.microsoft.com/office/drawing/2014/main" id="{3024FEA4-CE41-AA20-2157-E5847585B3C2}"/>
              </a:ext>
            </a:extLst>
          </p:cNvPr>
          <p:cNvPicPr preferRelativeResize="0"/>
          <p:nvPr/>
        </p:nvPicPr>
        <p:blipFill>
          <a:blip r:embed="rId4">
            <a:alphaModFix/>
          </a:blip>
          <a:stretch>
            <a:fillRect/>
          </a:stretch>
        </p:blipFill>
        <p:spPr>
          <a:xfrm>
            <a:off x="5268952" y="2571750"/>
            <a:ext cx="2249758" cy="1623811"/>
          </a:xfrm>
          <a:prstGeom prst="rect">
            <a:avLst/>
          </a:prstGeom>
          <a:noFill/>
          <a:ln>
            <a:noFill/>
          </a:ln>
        </p:spPr>
      </p:pic>
      <p:sp>
        <p:nvSpPr>
          <p:cNvPr id="13" name="TextBox 12">
            <a:extLst>
              <a:ext uri="{FF2B5EF4-FFF2-40B4-BE49-F238E27FC236}">
                <a16:creationId xmlns:a16="http://schemas.microsoft.com/office/drawing/2014/main" id="{000A0E12-083F-DE37-A712-8795EAEC012F}"/>
              </a:ext>
            </a:extLst>
          </p:cNvPr>
          <p:cNvSpPr txBox="1"/>
          <p:nvPr/>
        </p:nvSpPr>
        <p:spPr>
          <a:xfrm>
            <a:off x="480126" y="4953063"/>
            <a:ext cx="7756071" cy="19050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788">
                <a:solidFill>
                  <a:schemeClr val="bg1">
                    <a:lumMod val="49000"/>
                  </a:schemeClr>
                </a:solidFill>
                <a:hlinkClick r:id="rId5">
                  <a:extLst>
                    <a:ext uri="{A12FA001-AC4F-418D-AE19-62706E023703}">
                      <ahyp:hlinkClr xmlns:ahyp="http://schemas.microsoft.com/office/drawing/2018/hyperlinkcolor" val="tx"/>
                    </a:ext>
                  </a:extLst>
                </a:hlinkClick>
              </a:rPr>
              <a:t>Continual Learning of Large Language Models: A Comprehensive Survey. ACM Comput. Surv. 58, 5, Article 120 (April 2026)</a:t>
            </a:r>
            <a:endParaRPr lang="en-US" sz="788">
              <a:solidFill>
                <a:schemeClr val="bg1">
                  <a:lumMod val="49000"/>
                </a:schemeClr>
              </a:solidFill>
            </a:endParaRPr>
          </a:p>
        </p:txBody>
      </p:sp>
      <p:sp>
        <p:nvSpPr>
          <p:cNvPr id="14" name="TextBox 13">
            <a:extLst>
              <a:ext uri="{FF2B5EF4-FFF2-40B4-BE49-F238E27FC236}">
                <a16:creationId xmlns:a16="http://schemas.microsoft.com/office/drawing/2014/main" id="{BE8FAA64-8E80-2B03-2F16-CEF98B3CEEEB}"/>
              </a:ext>
            </a:extLst>
          </p:cNvPr>
          <p:cNvSpPr txBox="1"/>
          <p:nvPr/>
        </p:nvSpPr>
        <p:spPr>
          <a:xfrm>
            <a:off x="5193680" y="4132746"/>
            <a:ext cx="3245006" cy="738664"/>
          </a:xfrm>
          <a:prstGeom prst="rect">
            <a:avLst/>
          </a:prstGeom>
          <a:noFill/>
        </p:spPr>
        <p:txBody>
          <a:bodyPr wrap="square">
            <a:spAutoFit/>
          </a:bodyPr>
          <a:lstStyle/>
          <a:p>
            <a:r>
              <a:rPr lang="en-US" sz="1050" b="1"/>
              <a:t>Vertical</a:t>
            </a:r>
            <a:r>
              <a:rPr lang="en-US" sz="1050"/>
              <a:t> </a:t>
            </a:r>
            <a:r>
              <a:rPr lang="en-US" sz="1050" b="1"/>
              <a:t>tasks</a:t>
            </a:r>
            <a:r>
              <a:rPr lang="en-US" sz="1050"/>
              <a:t> often </a:t>
            </a:r>
            <a:r>
              <a:rPr lang="en-US" sz="1050" b="1"/>
              <a:t>reuse</a:t>
            </a:r>
            <a:r>
              <a:rPr lang="en-US" sz="1050"/>
              <a:t> the </a:t>
            </a:r>
            <a:r>
              <a:rPr lang="en-US" sz="1050" b="1"/>
              <a:t>same</a:t>
            </a:r>
            <a:r>
              <a:rPr lang="en-US" sz="1050"/>
              <a:t> </a:t>
            </a:r>
            <a:r>
              <a:rPr lang="en-US" sz="1050" b="1"/>
              <a:t>input-output</a:t>
            </a:r>
            <a:r>
              <a:rPr lang="en-US" sz="1050"/>
              <a:t> </a:t>
            </a:r>
            <a:r>
              <a:rPr lang="en-US" sz="1050" b="1"/>
              <a:t>mapping</a:t>
            </a:r>
            <a:r>
              <a:rPr lang="en-US" sz="1050"/>
              <a:t>; less parameter interference.</a:t>
            </a:r>
          </a:p>
          <a:p>
            <a:r>
              <a:rPr lang="en-US" sz="1050"/>
              <a:t>Parameter-efficient methods (</a:t>
            </a:r>
            <a:r>
              <a:rPr lang="en-US" sz="1050" err="1"/>
              <a:t>LoRA</a:t>
            </a:r>
            <a:r>
              <a:rPr lang="en-US" sz="1050"/>
              <a:t>, adapters) let us isolate minute adjustments cheaply.</a:t>
            </a:r>
          </a:p>
        </p:txBody>
      </p:sp>
      <p:sp>
        <p:nvSpPr>
          <p:cNvPr id="15" name="TextBox 14">
            <a:extLst>
              <a:ext uri="{FF2B5EF4-FFF2-40B4-BE49-F238E27FC236}">
                <a16:creationId xmlns:a16="http://schemas.microsoft.com/office/drawing/2014/main" id="{371186CF-A920-1EE4-D6A1-C67BA3CD25A5}"/>
              </a:ext>
            </a:extLst>
          </p:cNvPr>
          <p:cNvSpPr txBox="1"/>
          <p:nvPr/>
        </p:nvSpPr>
        <p:spPr>
          <a:xfrm>
            <a:off x="968968" y="4379454"/>
            <a:ext cx="3497097" cy="738664"/>
          </a:xfrm>
          <a:prstGeom prst="rect">
            <a:avLst/>
          </a:prstGeom>
          <a:noFill/>
        </p:spPr>
        <p:txBody>
          <a:bodyPr wrap="square" rtlCol="0">
            <a:spAutoFit/>
          </a:bodyPr>
          <a:lstStyle/>
          <a:p>
            <a:r>
              <a:rPr lang="en-US" sz="1050" b="1"/>
              <a:t>Horizontal</a:t>
            </a:r>
            <a:r>
              <a:rPr lang="en-US" sz="1050"/>
              <a:t> </a:t>
            </a:r>
            <a:r>
              <a:rPr lang="en-US" sz="1050" b="1"/>
              <a:t>Continuity</a:t>
            </a:r>
            <a:r>
              <a:rPr lang="en-US" sz="1050"/>
              <a:t> the model needs to handle </a:t>
            </a:r>
            <a:r>
              <a:rPr lang="en-US" sz="1050" b="1"/>
              <a:t>overlapping representations </a:t>
            </a:r>
            <a:r>
              <a:rPr lang="en-US" sz="1050"/>
              <a:t>and </a:t>
            </a:r>
            <a:r>
              <a:rPr lang="en-US" sz="1050" b="1"/>
              <a:t>update</a:t>
            </a:r>
            <a:r>
              <a:rPr lang="en-US" sz="1050"/>
              <a:t> and </a:t>
            </a:r>
            <a:r>
              <a:rPr lang="en-US" sz="1050" b="1"/>
              <a:t>addition</a:t>
            </a:r>
            <a:r>
              <a:rPr lang="en-US" sz="1050"/>
              <a:t> of new data and preferences.</a:t>
            </a:r>
          </a:p>
          <a:p>
            <a:endParaRPr lang="en-US" sz="105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88306-045F-2CA9-D125-D5965AF397A4}"/>
              </a:ext>
            </a:extLst>
          </p:cNvPr>
          <p:cNvSpPr>
            <a:spLocks noGrp="1"/>
          </p:cNvSpPr>
          <p:nvPr>
            <p:ph type="title"/>
          </p:nvPr>
        </p:nvSpPr>
        <p:spPr>
          <a:xfrm>
            <a:off x="7257" y="1924"/>
            <a:ext cx="8520602" cy="572701"/>
          </a:xfrm>
        </p:spPr>
        <p:txBody>
          <a:bodyPr>
            <a:normAutofit fontScale="90000"/>
          </a:bodyPr>
          <a:lstStyle/>
          <a:p>
            <a:r>
              <a:rPr lang="en-IN" dirty="0"/>
              <a:t>Future Directions</a:t>
            </a:r>
          </a:p>
        </p:txBody>
      </p:sp>
      <p:sp>
        <p:nvSpPr>
          <p:cNvPr id="3" name="Text Placeholder 2">
            <a:extLst>
              <a:ext uri="{FF2B5EF4-FFF2-40B4-BE49-F238E27FC236}">
                <a16:creationId xmlns:a16="http://schemas.microsoft.com/office/drawing/2014/main" id="{094D770F-0F20-75BC-3778-C7620D15C218}"/>
              </a:ext>
            </a:extLst>
          </p:cNvPr>
          <p:cNvSpPr>
            <a:spLocks noGrp="1"/>
          </p:cNvSpPr>
          <p:nvPr>
            <p:ph type="body" idx="1"/>
          </p:nvPr>
        </p:nvSpPr>
        <p:spPr>
          <a:xfrm>
            <a:off x="311699" y="748141"/>
            <a:ext cx="8520602" cy="3647218"/>
          </a:xfrm>
        </p:spPr>
        <p:txBody>
          <a:bodyPr>
            <a:normAutofit fontScale="77500" lnSpcReduction="20000"/>
          </a:bodyPr>
          <a:lstStyle/>
          <a:p>
            <a:r>
              <a:rPr lang="en-US" dirty="0"/>
              <a:t>continual learning community tends to prioritize empirical research over theoretical exploration.</a:t>
            </a:r>
          </a:p>
          <a:p>
            <a:pPr lvl="1"/>
            <a:r>
              <a:rPr lang="en-US" dirty="0"/>
              <a:t>Unified Domain Incremental Learning (UDIL) in [1] proposes upper bounds for intra-domain and cross-domain distillation losses. </a:t>
            </a:r>
          </a:p>
          <a:p>
            <a:pPr lvl="1"/>
            <a:r>
              <a:rPr lang="en-US" dirty="0"/>
              <a:t>UDIL assumes models where </a:t>
            </a:r>
            <a:r>
              <a:rPr lang="en-US" b="1" dirty="0"/>
              <a:t>generalization error bounds</a:t>
            </a:r>
            <a:r>
              <a:rPr lang="en-US" dirty="0"/>
              <a:t> can be expressed through PAC-style analysis or error decomposition. with well-defined losses (e.g., cross-entropy).</a:t>
            </a:r>
          </a:p>
          <a:p>
            <a:pPr lvl="1"/>
            <a:r>
              <a:rPr lang="en-US" dirty="0"/>
              <a:t>applying these existing theories directly to continual LLMs can be imprudent, given their pre-trained, large-scale nature.</a:t>
            </a:r>
          </a:p>
          <a:p>
            <a:r>
              <a:rPr lang="en-US" dirty="0"/>
              <a:t>More sophisticated and accurate data mixing strategies and efficient replay sample selection mechanisms are needed and hence we mark it as a significant research focus in the future.</a:t>
            </a:r>
          </a:p>
          <a:p>
            <a:r>
              <a:rPr lang="en-US" dirty="0"/>
              <a:t>The long-term memory inherent in the whole set of parameters of LLMs often lacks interpretability and explicit manipulability</a:t>
            </a:r>
          </a:p>
          <a:p>
            <a:r>
              <a:rPr lang="en-US" dirty="0"/>
              <a:t>Continual Learning with Controllable Forgetting : The ability to selectively retain or forget information as the model is exposed to new data streams can prevent catastrophic forgetting and enhance model adaptability. Helps in managing misinformation and unlearning incorrect or outdated information</a:t>
            </a:r>
          </a:p>
          <a:p>
            <a:r>
              <a:rPr lang="en-US" dirty="0"/>
              <a:t>Continual Learning over agentic AI systems</a:t>
            </a:r>
          </a:p>
        </p:txBody>
      </p:sp>
      <p:sp>
        <p:nvSpPr>
          <p:cNvPr id="5" name="TextBox 4">
            <a:extLst>
              <a:ext uri="{FF2B5EF4-FFF2-40B4-BE49-F238E27FC236}">
                <a16:creationId xmlns:a16="http://schemas.microsoft.com/office/drawing/2014/main" id="{AF5213D0-4285-6746-73F2-757681846854}"/>
              </a:ext>
            </a:extLst>
          </p:cNvPr>
          <p:cNvSpPr txBox="1"/>
          <p:nvPr/>
        </p:nvSpPr>
        <p:spPr>
          <a:xfrm>
            <a:off x="7257" y="4568875"/>
            <a:ext cx="9136743"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dirty="0"/>
              <a:t>[1] Shi, H., &amp; Wang, H. (2023). </a:t>
            </a:r>
            <a:r>
              <a:rPr lang="en-US" sz="1200" i="1" dirty="0"/>
              <a:t>A unified approach to domain incremental learning with memory: Theory and algorithm.</a:t>
            </a:r>
            <a:r>
              <a:rPr lang="en-US" sz="1200" dirty="0"/>
              <a:t> In H. Larochelle et al. (Eds.), Advances in Neural Information Processing Systems, 36. </a:t>
            </a:r>
            <a:r>
              <a:rPr lang="en-US" sz="1200" dirty="0" err="1"/>
              <a:t>NeurIPS</a:t>
            </a:r>
            <a:r>
              <a:rPr lang="en-US" sz="1200" dirty="0"/>
              <a:t>.</a:t>
            </a:r>
          </a:p>
          <a:p>
            <a:endParaRPr lang="en-IN" sz="1200" dirty="0"/>
          </a:p>
        </p:txBody>
      </p:sp>
    </p:spTree>
    <p:extLst>
      <p:ext uri="{BB962C8B-B14F-4D97-AF65-F5344CB8AC3E}">
        <p14:creationId xmlns:p14="http://schemas.microsoft.com/office/powerpoint/2010/main" val="120580277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3AA3E-C6F5-9CD5-B5D6-0E65CB06E296}"/>
              </a:ext>
            </a:extLst>
          </p:cNvPr>
          <p:cNvSpPr>
            <a:spLocks noGrp="1"/>
          </p:cNvSpPr>
          <p:nvPr>
            <p:ph type="title"/>
          </p:nvPr>
        </p:nvSpPr>
        <p:spPr>
          <a:xfrm>
            <a:off x="0" y="13692"/>
            <a:ext cx="7886700" cy="863838"/>
          </a:xfrm>
        </p:spPr>
        <p:txBody>
          <a:bodyPr>
            <a:normAutofit/>
          </a:bodyPr>
          <a:lstStyle/>
          <a:p>
            <a:r>
              <a:rPr lang="en-US" sz="2400" dirty="0"/>
              <a:t>Key Python Libraries for Continual Learning</a:t>
            </a:r>
            <a:endParaRPr lang="en-IN" sz="2400" dirty="0"/>
          </a:p>
        </p:txBody>
      </p:sp>
      <p:sp>
        <p:nvSpPr>
          <p:cNvPr id="3" name="Text Placeholder 2">
            <a:extLst>
              <a:ext uri="{FF2B5EF4-FFF2-40B4-BE49-F238E27FC236}">
                <a16:creationId xmlns:a16="http://schemas.microsoft.com/office/drawing/2014/main" id="{2DB4FF63-180F-DA67-BD1F-1A14E810D9F5}"/>
              </a:ext>
            </a:extLst>
          </p:cNvPr>
          <p:cNvSpPr>
            <a:spLocks noGrp="1"/>
          </p:cNvSpPr>
          <p:nvPr>
            <p:ph type="body" idx="1"/>
          </p:nvPr>
        </p:nvSpPr>
        <p:spPr>
          <a:xfrm>
            <a:off x="95865" y="877531"/>
            <a:ext cx="8419486" cy="3755192"/>
          </a:xfrm>
        </p:spPr>
        <p:txBody>
          <a:bodyPr>
            <a:normAutofit/>
          </a:bodyPr>
          <a:lstStyle/>
          <a:p>
            <a:r>
              <a:rPr lang="en-IN" sz="1200" b="1">
                <a:hlinkClick r:id="rId2"/>
              </a:rPr>
              <a:t>Avalanche</a:t>
            </a:r>
            <a:r>
              <a:rPr lang="en-IN" sz="1200" b="1"/>
              <a:t> (</a:t>
            </a:r>
            <a:r>
              <a:rPr lang="en-IN" sz="1200" b="1" err="1"/>
              <a:t>PyTorch</a:t>
            </a:r>
            <a:r>
              <a:rPr lang="en-IN" sz="1200" b="1"/>
              <a:t>): </a:t>
            </a:r>
            <a:r>
              <a:rPr lang="en-IN" sz="1200"/>
              <a:t>End-to-end continual learning library with benchmarks, many implemented baselines/SOTA algorithms, experiment utilities, and reproducible pipelines. Great starting point for deep‑learning CL research.</a:t>
            </a:r>
          </a:p>
          <a:p>
            <a:r>
              <a:rPr lang="en-IN" sz="1200" b="1">
                <a:hlinkClick r:id="rId3"/>
              </a:rPr>
              <a:t>Continuum</a:t>
            </a:r>
            <a:r>
              <a:rPr lang="en-IN" sz="1200" b="1"/>
              <a:t>: </a:t>
            </a:r>
            <a:r>
              <a:rPr lang="en-IN" sz="1200"/>
              <a:t>Dataset and scenario utilities for setting up class‑incremental and task‑incremental experiments easily (good for data handling &amp; scenario generation).</a:t>
            </a:r>
          </a:p>
          <a:p>
            <a:r>
              <a:rPr lang="en-IN" sz="1200" b="1" err="1">
                <a:hlinkClick r:id="rId4"/>
              </a:rPr>
              <a:t>PyCIL</a:t>
            </a:r>
            <a:r>
              <a:rPr lang="en-IN" sz="1200" b="1"/>
              <a:t> (Python CIL): </a:t>
            </a:r>
            <a:r>
              <a:rPr lang="en-IN" sz="1200"/>
              <a:t>Focused toolbox for class‑incremental learning: implements classical CIL methods (</a:t>
            </a:r>
            <a:r>
              <a:rPr lang="en-IN" sz="1200" err="1"/>
              <a:t>iCaRL</a:t>
            </a:r>
            <a:r>
              <a:rPr lang="en-IN" sz="1200"/>
              <a:t>, </a:t>
            </a:r>
            <a:r>
              <a:rPr lang="en-IN" sz="1200" err="1"/>
              <a:t>LwF</a:t>
            </a:r>
            <a:r>
              <a:rPr lang="en-IN" sz="1200"/>
              <a:t>, EWC variants) and evaluation pipelines.</a:t>
            </a:r>
          </a:p>
          <a:p>
            <a:r>
              <a:rPr lang="en-IN" sz="1200" b="1">
                <a:hlinkClick r:id="rId5"/>
              </a:rPr>
              <a:t>Renate</a:t>
            </a:r>
            <a:r>
              <a:rPr lang="en-IN" sz="1200" b="1"/>
              <a:t>: </a:t>
            </a:r>
            <a:r>
              <a:rPr lang="en-IN" sz="1200"/>
              <a:t>Production‑oriented library for automating continual retraining and model maintenance (built on </a:t>
            </a:r>
            <a:r>
              <a:rPr lang="en-IN" sz="1200" err="1"/>
              <a:t>PyTorch</a:t>
            </a:r>
            <a:r>
              <a:rPr lang="en-IN" sz="1200"/>
              <a:t> &amp; </a:t>
            </a:r>
            <a:r>
              <a:rPr lang="en-IN" sz="1200" err="1"/>
              <a:t>PyTorch</a:t>
            </a:r>
            <a:r>
              <a:rPr lang="en-IN" sz="1200"/>
              <a:t> Lightning) — useful for applied systems and </a:t>
            </a:r>
            <a:r>
              <a:rPr lang="en-IN" sz="1200" err="1"/>
              <a:t>MLOps</a:t>
            </a:r>
            <a:r>
              <a:rPr lang="en-IN" sz="1200"/>
              <a:t> workflows.</a:t>
            </a:r>
          </a:p>
          <a:p>
            <a:r>
              <a:rPr lang="en-IN" sz="1200" b="1" err="1">
                <a:hlinkClick r:id="rId6"/>
              </a:rPr>
              <a:t>SequeL</a:t>
            </a:r>
            <a:r>
              <a:rPr lang="en-IN" sz="1200" b="1"/>
              <a:t>: </a:t>
            </a:r>
            <a:r>
              <a:rPr lang="en-IN" sz="1200"/>
              <a:t>Research‑friendly framework (</a:t>
            </a:r>
            <a:r>
              <a:rPr lang="en-IN" sz="1200" err="1"/>
              <a:t>PyTorch</a:t>
            </a:r>
            <a:r>
              <a:rPr lang="en-IN" sz="1200"/>
              <a:t> + JAX support) designed for extensibility across regularization, replay, and architectural CL methods.</a:t>
            </a:r>
          </a:p>
          <a:p>
            <a:r>
              <a:rPr lang="en-IN" sz="1200" b="1">
                <a:hlinkClick r:id="rId7"/>
              </a:rPr>
              <a:t>River</a:t>
            </a:r>
            <a:r>
              <a:rPr lang="en-IN" sz="1200" b="1"/>
              <a:t> (stream learning): </a:t>
            </a:r>
            <a:r>
              <a:rPr lang="en-IN" sz="1200"/>
              <a:t>Lightweight streaming/online learning library focused on concept drift and incremental models (ideal for non‑deep or resource‑constrained streaming setups).</a:t>
            </a:r>
          </a:p>
          <a:p>
            <a:pPr algn="just"/>
            <a:r>
              <a:rPr lang="en-IN" sz="1200" b="1">
                <a:hlinkClick r:id="rId8"/>
              </a:rPr>
              <a:t>ContinualLM</a:t>
            </a:r>
            <a:r>
              <a:rPr lang="en-IN" sz="1200" b="1"/>
              <a:t>: </a:t>
            </a:r>
            <a:r>
              <a:rPr lang="en-IN" sz="1200" err="1"/>
              <a:t>Github</a:t>
            </a:r>
            <a:r>
              <a:rPr lang="en-IN" sz="1200"/>
              <a:t> repository of an extensive Continual Learning framework for LLMs focused on continual DAPT containing </a:t>
            </a:r>
            <a:r>
              <a:rPr lang="en-IN" sz="1200" err="1"/>
              <a:t>pytorch</a:t>
            </a:r>
            <a:r>
              <a:rPr lang="en-IN" sz="1200"/>
              <a:t> implementation of multiple SOTA methods.</a:t>
            </a:r>
          </a:p>
        </p:txBody>
      </p:sp>
      <p:pic>
        <p:nvPicPr>
          <p:cNvPr id="5" name="Picture 4">
            <a:extLst>
              <a:ext uri="{FF2B5EF4-FFF2-40B4-BE49-F238E27FC236}">
                <a16:creationId xmlns:a16="http://schemas.microsoft.com/office/drawing/2014/main" id="{002E1909-2E76-62A7-CF2A-56B6BC7C02A6}"/>
              </a:ext>
            </a:extLst>
          </p:cNvPr>
          <p:cNvPicPr>
            <a:picLocks noChangeAspect="1"/>
          </p:cNvPicPr>
          <p:nvPr/>
        </p:nvPicPr>
        <p:blipFill>
          <a:blip r:embed="rId9"/>
          <a:srcRect l="14584" r="10199"/>
          <a:stretch>
            <a:fillRect/>
          </a:stretch>
        </p:blipFill>
        <p:spPr>
          <a:xfrm>
            <a:off x="1084957" y="4296954"/>
            <a:ext cx="481436" cy="663946"/>
          </a:xfrm>
          <a:prstGeom prst="rect">
            <a:avLst/>
          </a:prstGeom>
        </p:spPr>
      </p:pic>
      <p:pic>
        <p:nvPicPr>
          <p:cNvPr id="5122" name="Picture 2">
            <a:extLst>
              <a:ext uri="{FF2B5EF4-FFF2-40B4-BE49-F238E27FC236}">
                <a16:creationId xmlns:a16="http://schemas.microsoft.com/office/drawing/2014/main" id="{BC6E5237-DD8E-4278-9A98-5F1DB2579FE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25389" y="4223350"/>
            <a:ext cx="1655396" cy="6639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CE35E1F-AE5C-D086-C30D-C32477008919}"/>
              </a:ext>
            </a:extLst>
          </p:cNvPr>
          <p:cNvPicPr>
            <a:picLocks noChangeAspect="1"/>
          </p:cNvPicPr>
          <p:nvPr/>
        </p:nvPicPr>
        <p:blipFill>
          <a:blip r:embed="rId11"/>
          <a:stretch>
            <a:fillRect/>
          </a:stretch>
        </p:blipFill>
        <p:spPr>
          <a:xfrm>
            <a:off x="6970692" y="4411018"/>
            <a:ext cx="916008" cy="288611"/>
          </a:xfrm>
          <a:prstGeom prst="rect">
            <a:avLst/>
          </a:prstGeom>
        </p:spPr>
      </p:pic>
      <p:pic>
        <p:nvPicPr>
          <p:cNvPr id="2050" name="Picture 2">
            <a:extLst>
              <a:ext uri="{FF2B5EF4-FFF2-40B4-BE49-F238E27FC236}">
                <a16:creationId xmlns:a16="http://schemas.microsoft.com/office/drawing/2014/main" id="{B9582FDC-A3AD-B577-EA73-86F098824DF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30460" y="4081035"/>
            <a:ext cx="1404252" cy="94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2206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67"/>
          <p:cNvSpPr txBox="1">
            <a:spLocks noGrp="1"/>
          </p:cNvSpPr>
          <p:nvPr>
            <p:ph type="title"/>
          </p:nvPr>
        </p:nvSpPr>
        <p:spPr>
          <a:xfrm>
            <a:off x="0" y="0"/>
            <a:ext cx="8515350" cy="510778"/>
          </a:xfrm>
          <a:prstGeom prst="rect">
            <a:avLst/>
          </a:prstGeom>
          <a:noFill/>
          <a:ln>
            <a:noFill/>
          </a:ln>
        </p:spPr>
        <p:txBody>
          <a:bodyPr spcFirstLastPara="1" wrap="square" lIns="68569" tIns="34275" rIns="68569" bIns="34275" anchor="ctr" anchorCtr="0">
            <a:normAutofit/>
          </a:bodyPr>
          <a:lstStyle/>
          <a:p>
            <a:pPr>
              <a:buSzPts val="4400"/>
            </a:pPr>
            <a:r>
              <a:rPr lang="en-GB"/>
              <a:t>References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3"/>
          <p:cNvSpPr txBox="1">
            <a:spLocks noGrp="1"/>
          </p:cNvSpPr>
          <p:nvPr>
            <p:ph type="title"/>
          </p:nvPr>
        </p:nvSpPr>
        <p:spPr>
          <a:xfrm>
            <a:off x="311700" y="305925"/>
            <a:ext cx="8520600" cy="707400"/>
          </a:xfrm>
          <a:prstGeom prst="rect">
            <a:avLst/>
          </a:prstGeom>
        </p:spPr>
        <p:txBody>
          <a:bodyPr spcFirstLastPara="1" vert="horz" wrap="square" lIns="91425" tIns="91425" rIns="91425" bIns="91425" rtlCol="0" anchor="t" anchorCtr="0">
            <a:noAutofit/>
          </a:bodyPr>
          <a:lstStyle/>
          <a:p>
            <a:pPr algn="ctr"/>
            <a:r>
              <a:rPr lang="en"/>
              <a:t>Thank you! Questions?</a:t>
            </a:r>
            <a:endParaRPr/>
          </a:p>
        </p:txBody>
      </p:sp>
      <p:pic>
        <p:nvPicPr>
          <p:cNvPr id="318" name="Google Shape;318;p43"/>
          <p:cNvPicPr preferRelativeResize="0"/>
          <p:nvPr/>
        </p:nvPicPr>
        <p:blipFill>
          <a:blip r:embed="rId3">
            <a:alphaModFix/>
          </a:blip>
          <a:stretch>
            <a:fillRect/>
          </a:stretch>
        </p:blipFill>
        <p:spPr>
          <a:xfrm>
            <a:off x="166100" y="4115727"/>
            <a:ext cx="937610" cy="899186"/>
          </a:xfrm>
          <a:prstGeom prst="rect">
            <a:avLst/>
          </a:prstGeom>
          <a:noFill/>
          <a:ln>
            <a:noFill/>
          </a:ln>
        </p:spPr>
      </p:pic>
      <p:sp>
        <p:nvSpPr>
          <p:cNvPr id="321" name="Google Shape;321;p43"/>
          <p:cNvSpPr txBox="1"/>
          <p:nvPr/>
        </p:nvSpPr>
        <p:spPr>
          <a:xfrm>
            <a:off x="3032000" y="2744900"/>
            <a:ext cx="3755400" cy="431700"/>
          </a:xfrm>
          <a:prstGeom prst="rect">
            <a:avLst/>
          </a:prstGeom>
          <a:noFill/>
          <a:ln>
            <a:noFill/>
          </a:ln>
        </p:spPr>
        <p:txBody>
          <a:bodyPr spcFirstLastPara="1" wrap="square" lIns="91425" tIns="91425" rIns="91425" bIns="91425" anchor="t" anchorCtr="0">
            <a:noAutofit/>
          </a:bodyPr>
          <a:lstStyle/>
          <a:p>
            <a:pPr algn="ctr"/>
            <a:endParaRPr lang="en-IN" sz="1600">
              <a:latin typeface="PT Sans Narrow"/>
              <a:ea typeface="PT Sans Narrow"/>
              <a:cs typeface="PT Sans Narrow"/>
              <a:sym typeface="PT Sans Narrow"/>
            </a:endParaRPr>
          </a:p>
          <a:p>
            <a:pPr algn="ctr"/>
            <a:endParaRPr sz="1600">
              <a:latin typeface="PT Sans Narrow"/>
              <a:ea typeface="PT Sans Narrow"/>
              <a:cs typeface="PT Sans Narrow"/>
              <a:sym typeface="PT Sans Narrow"/>
            </a:endParaRPr>
          </a:p>
          <a:p>
            <a:pPr algn="ctr"/>
            <a:r>
              <a:rPr lang="en" sz="1600">
                <a:latin typeface="PT Sans Narrow"/>
                <a:ea typeface="PT Sans Narrow"/>
                <a:cs typeface="PT Sans Narrow"/>
                <a:sym typeface="PT Sans Narrow"/>
              </a:rPr>
              <a:t>Dr. Srijith P. K.</a:t>
            </a:r>
            <a:endParaRPr sz="1600">
              <a:latin typeface="PT Sans Narrow"/>
              <a:ea typeface="PT Sans Narrow"/>
              <a:cs typeface="PT Sans Narrow"/>
              <a:sym typeface="PT Sans Narrow"/>
            </a:endParaRPr>
          </a:p>
          <a:p>
            <a:pPr algn="ctr"/>
            <a:r>
              <a:rPr lang="en" sz="1600">
                <a:latin typeface="PT Sans Narrow"/>
                <a:ea typeface="PT Sans Narrow"/>
                <a:cs typeface="PT Sans Narrow"/>
                <a:sym typeface="PT Sans Narrow"/>
              </a:rPr>
              <a:t>Department of Computer Science and Engineering Department of Artificial Intelligence (Affiliated)</a:t>
            </a:r>
            <a:endParaRPr sz="1600">
              <a:latin typeface="PT Sans Narrow"/>
              <a:ea typeface="PT Sans Narrow"/>
              <a:cs typeface="PT Sans Narrow"/>
              <a:sym typeface="PT Sans Narrow"/>
            </a:endParaRPr>
          </a:p>
          <a:p>
            <a:pPr algn="ctr"/>
            <a:r>
              <a:rPr lang="en" sz="1600">
                <a:latin typeface="PT Sans Narrow"/>
                <a:ea typeface="PT Sans Narrow"/>
                <a:cs typeface="PT Sans Narrow"/>
                <a:sym typeface="PT Sans Narrow"/>
              </a:rPr>
              <a:t>Indian Institute of Technology Hyderabad</a:t>
            </a:r>
            <a:endParaRPr sz="1600">
              <a:latin typeface="PT Sans Narrow"/>
              <a:ea typeface="PT Sans Narrow"/>
              <a:cs typeface="PT Sans Narrow"/>
              <a:sym typeface="PT Sans Narrow"/>
            </a:endParaRPr>
          </a:p>
          <a:p>
            <a:pPr algn="ctr"/>
            <a:r>
              <a:rPr lang="en" sz="1600" u="sng">
                <a:solidFill>
                  <a:schemeClr val="hlink"/>
                </a:solidFill>
                <a:latin typeface="PT Sans Narrow"/>
                <a:ea typeface="PT Sans Narrow"/>
                <a:cs typeface="PT Sans Narrow"/>
                <a:sym typeface="PT Sans Narrow"/>
                <a:hlinkClick r:id="rId4"/>
              </a:rPr>
              <a:t>https://www.iith.ac.in/cse/srijith/</a:t>
            </a:r>
            <a:endParaRPr sz="1600">
              <a:latin typeface="PT Sans Narrow"/>
              <a:ea typeface="PT Sans Narrow"/>
              <a:cs typeface="PT Sans Narrow"/>
              <a:sym typeface="PT Sans Narrow"/>
            </a:endParaRPr>
          </a:p>
          <a:p>
            <a:pPr algn="ctr"/>
            <a:r>
              <a:rPr lang="en" sz="1600" u="sng">
                <a:solidFill>
                  <a:schemeClr val="hlink"/>
                </a:solidFill>
                <a:latin typeface="PT Sans Narrow"/>
                <a:ea typeface="PT Sans Narrow"/>
                <a:cs typeface="PT Sans Narrow"/>
                <a:sym typeface="PT Sans Narrow"/>
                <a:hlinkClick r:id="rId5"/>
              </a:rPr>
              <a:t>https://sites.google.com/view/brainiith/home</a:t>
            </a:r>
            <a:endParaRPr lang="en" sz="1600" u="sng">
              <a:solidFill>
                <a:schemeClr val="hlink"/>
              </a:solidFill>
              <a:latin typeface="PT Sans Narrow"/>
              <a:ea typeface="PT Sans Narrow"/>
              <a:cs typeface="PT Sans Narrow"/>
              <a:sym typeface="PT Sans Narrow"/>
            </a:endParaRPr>
          </a:p>
          <a:p>
            <a:pPr algn="ctr"/>
            <a:r>
              <a:rPr lang="en" sz="1600" u="sng">
                <a:solidFill>
                  <a:schemeClr val="hlink"/>
                </a:solidFill>
                <a:latin typeface="PT Sans Narrow"/>
                <a:ea typeface="PT Sans Narrow"/>
                <a:cs typeface="PT Sans Narrow"/>
                <a:sym typeface="PT Sans Narrow"/>
              </a:rPr>
              <a:t>srijith@cse.iith.ac.in</a:t>
            </a:r>
            <a:endParaRPr sz="1600">
              <a:latin typeface="PT Sans Narrow"/>
              <a:ea typeface="PT Sans Narrow"/>
              <a:cs typeface="PT Sans Narrow"/>
              <a:sym typeface="PT Sans Narrow"/>
            </a:endParaRPr>
          </a:p>
        </p:txBody>
      </p:sp>
      <p:pic>
        <p:nvPicPr>
          <p:cNvPr id="322" name="Google Shape;322;p43"/>
          <p:cNvPicPr preferRelativeResize="0"/>
          <p:nvPr/>
        </p:nvPicPr>
        <p:blipFill>
          <a:blip r:embed="rId6">
            <a:alphaModFix/>
          </a:blip>
          <a:srcRect t="14464"/>
          <a:stretch/>
        </p:blipFill>
        <p:spPr>
          <a:xfrm>
            <a:off x="7464805" y="4294494"/>
            <a:ext cx="1460489" cy="492316"/>
          </a:xfrm>
          <a:prstGeom prst="rect">
            <a:avLst/>
          </a:prstGeom>
          <a:noFill/>
          <a:ln>
            <a:noFill/>
          </a:ln>
        </p:spPr>
      </p:pic>
      <p:sp>
        <p:nvSpPr>
          <p:cNvPr id="323" name="Google Shape;323;p43"/>
          <p:cNvSpPr txBox="1"/>
          <p:nvPr/>
        </p:nvSpPr>
        <p:spPr>
          <a:xfrm>
            <a:off x="7412200" y="4651185"/>
            <a:ext cx="1565700" cy="492412"/>
          </a:xfrm>
          <a:prstGeom prst="rect">
            <a:avLst/>
          </a:prstGeom>
          <a:noFill/>
          <a:ln>
            <a:noFill/>
          </a:ln>
        </p:spPr>
        <p:txBody>
          <a:bodyPr spcFirstLastPara="1" wrap="square" lIns="91425" tIns="91425" rIns="91425" bIns="91425" anchor="t" anchorCtr="0">
            <a:spAutoFit/>
          </a:bodyPr>
          <a:lstStyle/>
          <a:p>
            <a:pPr algn="ctr"/>
            <a:r>
              <a:rPr lang="en" sz="1000" b="1">
                <a:latin typeface="Open Sans"/>
                <a:ea typeface="Open Sans"/>
                <a:cs typeface="Open Sans"/>
                <a:sym typeface="Open Sans"/>
              </a:rPr>
              <a:t>Bayesian Reasoning And </a:t>
            </a:r>
            <a:r>
              <a:rPr lang="en" sz="1000" b="1" err="1">
                <a:latin typeface="Open Sans"/>
                <a:ea typeface="Open Sans"/>
                <a:cs typeface="Open Sans"/>
                <a:sym typeface="Open Sans"/>
              </a:rPr>
              <a:t>INference</a:t>
            </a:r>
            <a:endParaRPr sz="1000" b="1">
              <a:latin typeface="Open Sans"/>
              <a:ea typeface="Open Sans"/>
              <a:cs typeface="Open Sans"/>
              <a:sym typeface="Open Sans"/>
            </a:endParaRPr>
          </a:p>
        </p:txBody>
      </p:sp>
      <p:pic>
        <p:nvPicPr>
          <p:cNvPr id="2" name="Picture 2" descr="Home | Department of CSE, IIT Hyderabad">
            <a:extLst>
              <a:ext uri="{FF2B5EF4-FFF2-40B4-BE49-F238E27FC236}">
                <a16:creationId xmlns:a16="http://schemas.microsoft.com/office/drawing/2014/main" id="{0F903F75-F640-F24D-8CB3-83F330EB9CB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4544"/>
          <a:stretch/>
        </p:blipFill>
        <p:spPr bwMode="auto">
          <a:xfrm>
            <a:off x="2739691" y="983518"/>
            <a:ext cx="3949669" cy="22323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6F262CA-FBFB-43D2-47AE-76D88EF6ED69}"/>
              </a:ext>
            </a:extLst>
          </p:cNvPr>
          <p:cNvPicPr>
            <a:picLocks noChangeAspect="1"/>
          </p:cNvPicPr>
          <p:nvPr/>
        </p:nvPicPr>
        <p:blipFill>
          <a:blip r:embed="rId8"/>
          <a:stretch>
            <a:fillRect/>
          </a:stretch>
        </p:blipFill>
        <p:spPr>
          <a:xfrm flipH="1">
            <a:off x="1517485" y="2480248"/>
            <a:ext cx="928643" cy="979034"/>
          </a:xfrm>
          <a:prstGeom prst="rect">
            <a:avLst/>
          </a:prstGeom>
        </p:spPr>
      </p:pic>
      <p:sp>
        <p:nvSpPr>
          <p:cNvPr id="5" name="TextBox 4">
            <a:extLst>
              <a:ext uri="{FF2B5EF4-FFF2-40B4-BE49-F238E27FC236}">
                <a16:creationId xmlns:a16="http://schemas.microsoft.com/office/drawing/2014/main" id="{A774FCEA-2F67-6C8D-5819-BB741EB207B0}"/>
              </a:ext>
            </a:extLst>
          </p:cNvPr>
          <p:cNvSpPr txBox="1"/>
          <p:nvPr/>
        </p:nvSpPr>
        <p:spPr>
          <a:xfrm>
            <a:off x="1452052" y="3525441"/>
            <a:ext cx="1154483" cy="738664"/>
          </a:xfrm>
          <a:prstGeom prst="rect">
            <a:avLst/>
          </a:prstGeom>
          <a:noFill/>
        </p:spPr>
        <p:txBody>
          <a:bodyPr wrap="none" rtlCol="0">
            <a:spAutoFit/>
          </a:bodyPr>
          <a:lstStyle/>
          <a:p>
            <a:r>
              <a:rPr lang="en-US" sz="1050" b="1" err="1">
                <a:solidFill>
                  <a:srgbClr val="00303D"/>
                </a:solidFill>
                <a:latin typeface="Montserrat" panose="020F0502020204030204" pitchFamily="34" charset="0"/>
              </a:rPr>
              <a:t>Dupati</a:t>
            </a:r>
            <a:r>
              <a:rPr lang="en-US" sz="1050" b="1">
                <a:solidFill>
                  <a:srgbClr val="00303D"/>
                </a:solidFill>
                <a:latin typeface="Montserrat" panose="020F0502020204030204" pitchFamily="34" charset="0"/>
              </a:rPr>
              <a:t> </a:t>
            </a:r>
            <a:r>
              <a:rPr lang="en-US" sz="1050" b="1" err="1">
                <a:solidFill>
                  <a:srgbClr val="00303D"/>
                </a:solidFill>
                <a:latin typeface="Montserrat" panose="020F0502020204030204" pitchFamily="34" charset="0"/>
              </a:rPr>
              <a:t>Srikar</a:t>
            </a:r>
            <a:r>
              <a:rPr lang="en-US" sz="1050" b="1">
                <a:solidFill>
                  <a:srgbClr val="00303D"/>
                </a:solidFill>
                <a:latin typeface="Montserrat" panose="020F0502020204030204" pitchFamily="34" charset="0"/>
              </a:rPr>
              <a:t> </a:t>
            </a:r>
          </a:p>
          <a:p>
            <a:r>
              <a:rPr lang="en-US" sz="1050" b="1">
                <a:solidFill>
                  <a:srgbClr val="00303D"/>
                </a:solidFill>
                <a:latin typeface="Montserrat" panose="020F0502020204030204" pitchFamily="34" charset="0"/>
              </a:rPr>
              <a:t>   Chandra</a:t>
            </a:r>
          </a:p>
          <a:p>
            <a:endParaRPr lang="en-US" sz="1050">
              <a:solidFill>
                <a:srgbClr val="00303D"/>
              </a:solidFill>
              <a:latin typeface="Lato" panose="020F0502020204030203" pitchFamily="34" charset="0"/>
            </a:endParaRPr>
          </a:p>
          <a:p>
            <a:endParaRPr lang="en-US" sz="1050"/>
          </a:p>
        </p:txBody>
      </p:sp>
      <p:pic>
        <p:nvPicPr>
          <p:cNvPr id="6" name="Picture 5">
            <a:extLst>
              <a:ext uri="{FF2B5EF4-FFF2-40B4-BE49-F238E27FC236}">
                <a16:creationId xmlns:a16="http://schemas.microsoft.com/office/drawing/2014/main" id="{FB80C522-CFE6-376B-9520-D90613C26F43}"/>
              </a:ext>
            </a:extLst>
          </p:cNvPr>
          <p:cNvPicPr>
            <a:picLocks noChangeAspect="1"/>
          </p:cNvPicPr>
          <p:nvPr/>
        </p:nvPicPr>
        <p:blipFill>
          <a:blip r:embed="rId9"/>
          <a:stretch>
            <a:fillRect/>
          </a:stretch>
        </p:blipFill>
        <p:spPr>
          <a:xfrm flipH="1">
            <a:off x="7079710" y="2543221"/>
            <a:ext cx="928645" cy="982220"/>
          </a:xfrm>
          <a:prstGeom prst="rect">
            <a:avLst/>
          </a:prstGeom>
        </p:spPr>
      </p:pic>
      <p:sp>
        <p:nvSpPr>
          <p:cNvPr id="7" name="TextBox 6">
            <a:extLst>
              <a:ext uri="{FF2B5EF4-FFF2-40B4-BE49-F238E27FC236}">
                <a16:creationId xmlns:a16="http://schemas.microsoft.com/office/drawing/2014/main" id="{97C7C3B0-756D-16F0-A134-43A1DD834086}"/>
              </a:ext>
            </a:extLst>
          </p:cNvPr>
          <p:cNvSpPr txBox="1"/>
          <p:nvPr/>
        </p:nvSpPr>
        <p:spPr>
          <a:xfrm>
            <a:off x="7156786" y="3534315"/>
            <a:ext cx="824265" cy="577081"/>
          </a:xfrm>
          <a:prstGeom prst="rect">
            <a:avLst/>
          </a:prstGeom>
          <a:noFill/>
        </p:spPr>
        <p:txBody>
          <a:bodyPr wrap="none" rtlCol="0">
            <a:spAutoFit/>
          </a:bodyPr>
          <a:lstStyle/>
          <a:p>
            <a:r>
              <a:rPr lang="en-US" sz="1050" b="1" err="1">
                <a:solidFill>
                  <a:srgbClr val="00303D"/>
                </a:solidFill>
                <a:latin typeface="Montserrat" pitchFamily="2" charset="77"/>
              </a:rPr>
              <a:t>Sumanta</a:t>
            </a:r>
            <a:br>
              <a:rPr lang="en-US" sz="1050" b="1">
                <a:solidFill>
                  <a:srgbClr val="00303D"/>
                </a:solidFill>
                <a:latin typeface="Montserrat" pitchFamily="2" charset="77"/>
              </a:rPr>
            </a:br>
            <a:r>
              <a:rPr lang="en-US" sz="1050" b="1">
                <a:solidFill>
                  <a:srgbClr val="00303D"/>
                </a:solidFill>
                <a:latin typeface="Montserrat" pitchFamily="2" charset="77"/>
              </a:rPr>
              <a:t>  Manna</a:t>
            </a:r>
            <a:endParaRPr lang="en-US" sz="1050">
              <a:solidFill>
                <a:srgbClr val="00303D"/>
              </a:solidFill>
              <a:latin typeface="Lato" panose="020F0502020204030203" pitchFamily="34" charset="0"/>
            </a:endParaRPr>
          </a:p>
          <a:p>
            <a:endParaRPr lang="en-US" sz="105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Google Shape;78;p17"/>
          <p:cNvSpPr txBox="1">
            <a:spLocks noGrp="1"/>
          </p:cNvSpPr>
          <p:nvPr>
            <p:ph type="title"/>
          </p:nvPr>
        </p:nvSpPr>
        <p:spPr>
          <a:xfrm>
            <a:off x="1448" y="0"/>
            <a:ext cx="8520602" cy="572701"/>
          </a:xfrm>
          <a:prstGeom prst="rect">
            <a:avLst/>
          </a:prstGeom>
        </p:spPr>
        <p:txBody>
          <a:bodyPr/>
          <a:lstStyle>
            <a:lvl1pPr>
              <a:defRPr sz="2500"/>
            </a:lvl1pPr>
          </a:lstStyle>
          <a:p>
            <a:r>
              <a:rPr dirty="0"/>
              <a:t>CL in LLM : Vertical Continuity</a:t>
            </a:r>
          </a:p>
        </p:txBody>
      </p:sp>
      <p:sp>
        <p:nvSpPr>
          <p:cNvPr id="124" name="Google Shape;79;p17"/>
          <p:cNvSpPr txBox="1">
            <a:spLocks noGrp="1"/>
          </p:cNvSpPr>
          <p:nvPr>
            <p:ph type="body" idx="1"/>
          </p:nvPr>
        </p:nvSpPr>
        <p:spPr>
          <a:xfrm>
            <a:off x="311699" y="1152475"/>
            <a:ext cx="8520602" cy="3416400"/>
          </a:xfrm>
          <a:prstGeom prst="rect">
            <a:avLst/>
          </a:prstGeom>
        </p:spPr>
        <p:txBody>
          <a:bodyPr/>
          <a:lstStyle/>
          <a:p>
            <a:pPr marL="0" indent="0">
              <a:buSzTx/>
              <a:buNone/>
              <a:defRPr sz="1600"/>
            </a:pPr>
            <a:r>
              <a:t> Vertical continuity is characterized by a hierarchical structure encompassing data inclusiveness, task scope, and computational resource</a:t>
            </a:r>
          </a:p>
          <a:p>
            <a:pPr marL="0" indent="0">
              <a:spcBef>
                <a:spcPts val="1200"/>
              </a:spcBef>
              <a:buSzTx/>
              <a:buNone/>
              <a:defRPr sz="1600"/>
            </a:pPr>
            <a:r>
              <a:t>the data distribution of upstream tasks partially covers the downstream  : model might start of at a decent initialization for the subsequent stage of training</a:t>
            </a:r>
          </a:p>
        </p:txBody>
      </p:sp>
      <p:pic>
        <p:nvPicPr>
          <p:cNvPr id="125" name="Google Shape;80;p17" descr="Google Shape;80;p17"/>
          <p:cNvPicPr>
            <a:picLocks noChangeAspect="1"/>
          </p:cNvPicPr>
          <p:nvPr/>
        </p:nvPicPr>
        <p:blipFill>
          <a:blip r:embed="rId2"/>
          <a:stretch>
            <a:fillRect/>
          </a:stretch>
        </p:blipFill>
        <p:spPr>
          <a:xfrm>
            <a:off x="311699" y="2674492"/>
            <a:ext cx="3568801" cy="2260826"/>
          </a:xfrm>
          <a:prstGeom prst="rect">
            <a:avLst/>
          </a:prstGeom>
          <a:ln w="12700">
            <a:miter lim="400000"/>
          </a:ln>
        </p:spPr>
      </p:pic>
      <p:sp>
        <p:nvSpPr>
          <p:cNvPr id="126" name="Google Shape;81;p17"/>
          <p:cNvSpPr txBox="1"/>
          <p:nvPr/>
        </p:nvSpPr>
        <p:spPr>
          <a:xfrm>
            <a:off x="4261749" y="2590150"/>
            <a:ext cx="4570501" cy="223360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spAutoFit/>
          </a:bodyPr>
          <a:lstStyle/>
          <a:p>
            <a:pPr>
              <a:defRPr sz="1600" b="1"/>
            </a:pPr>
            <a:r>
              <a:t>Task Heterogeneity.</a:t>
            </a:r>
            <a:r>
              <a:rPr b="0"/>
              <a:t> Stemming from the inherent disparity between the formulation of upstream tasks and downstream task</a:t>
            </a:r>
          </a:p>
          <a:p>
            <a:pPr>
              <a:defRPr sz="1600"/>
            </a:pPr>
            <a:endParaRPr b="0"/>
          </a:p>
          <a:p>
            <a:pPr>
              <a:defRPr sz="1600" b="1"/>
            </a:pPr>
            <a:r>
              <a:t>Inaccessible UPstream Data :  </a:t>
            </a:r>
            <a:r>
              <a:rPr b="0"/>
              <a:t>Data collected and curated under diferent protocols may not</a:t>
            </a:r>
          </a:p>
          <a:p>
            <a:pPr>
              <a:defRPr sz="1600"/>
            </a:pPr>
            <a:r>
              <a:t>be accessible to some downstream entities.</a:t>
            </a:r>
          </a:p>
          <a:p>
            <a:pPr>
              <a:defRPr sz="1600"/>
            </a:pP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Google Shape;86;p18"/>
          <p:cNvSpPr txBox="1">
            <a:spLocks noGrp="1"/>
          </p:cNvSpPr>
          <p:nvPr>
            <p:ph type="title"/>
          </p:nvPr>
        </p:nvSpPr>
        <p:spPr>
          <a:xfrm>
            <a:off x="0" y="0"/>
            <a:ext cx="8520602" cy="572702"/>
          </a:xfrm>
          <a:prstGeom prst="rect">
            <a:avLst/>
          </a:prstGeom>
        </p:spPr>
        <p:txBody>
          <a:bodyPr>
            <a:normAutofit/>
          </a:bodyPr>
          <a:lstStyle>
            <a:lvl1pPr defTabSz="502920">
              <a:defRPr sz="1375"/>
            </a:lvl1pPr>
          </a:lstStyle>
          <a:p>
            <a:r>
              <a:rPr lang="en-IN" sz="2400"/>
              <a:t>CL in LLM : Horizontal Continuity</a:t>
            </a:r>
          </a:p>
        </p:txBody>
      </p:sp>
      <p:sp>
        <p:nvSpPr>
          <p:cNvPr id="129" name="Google Shape;87;p18"/>
          <p:cNvSpPr txBox="1">
            <a:spLocks noGrp="1"/>
          </p:cNvSpPr>
          <p:nvPr>
            <p:ph type="body" idx="1"/>
          </p:nvPr>
        </p:nvSpPr>
        <p:spPr>
          <a:xfrm>
            <a:off x="311699" y="894950"/>
            <a:ext cx="8402402" cy="2375401"/>
          </a:xfrm>
          <a:prstGeom prst="rect">
            <a:avLst/>
          </a:prstGeom>
        </p:spPr>
        <p:txBody>
          <a:bodyPr/>
          <a:lstStyle/>
          <a:p>
            <a:pPr marL="0" indent="0">
              <a:lnSpc>
                <a:spcPct val="92000"/>
              </a:lnSpc>
              <a:buSzTx/>
              <a:buNone/>
              <a:defRPr sz="1100"/>
            </a:pPr>
            <a:r>
              <a:t>Horizontal continuity lies in the dynamic nature of data distribution over time.</a:t>
            </a:r>
          </a:p>
          <a:p>
            <a:pPr marL="0" indent="0">
              <a:lnSpc>
                <a:spcPct val="92000"/>
              </a:lnSpc>
              <a:spcBef>
                <a:spcPts val="1200"/>
              </a:spcBef>
              <a:buSzTx/>
              <a:buNone/>
              <a:defRPr sz="1100"/>
            </a:pPr>
            <a:r>
              <a:t>LLMs struggle to retain complete knowledge of past experiences when adapting to new temporal domains, although they do demonstrate a higher level of robustness against catastrophic forgetting</a:t>
            </a:r>
          </a:p>
          <a:p>
            <a:pPr marL="0" indent="0">
              <a:lnSpc>
                <a:spcPct val="92000"/>
              </a:lnSpc>
              <a:spcBef>
                <a:spcPts val="1200"/>
              </a:spcBef>
              <a:buSzTx/>
              <a:buNone/>
              <a:defRPr sz="1100"/>
            </a:pPr>
            <a:r>
              <a:t>During pre-training, one can typically afford the storage costs of retaining all historical data, rendering memory constraints meaningless. </a:t>
            </a:r>
          </a:p>
          <a:p>
            <a:pPr marL="0" indent="0">
              <a:lnSpc>
                <a:spcPct val="92000"/>
              </a:lnSpc>
              <a:spcBef>
                <a:spcPts val="1200"/>
              </a:spcBef>
              <a:buSzTx/>
              <a:buNone/>
              <a:defRPr sz="1100" b="1"/>
            </a:pPr>
            <a:r>
              <a:t>Long Task Sequences</a:t>
            </a:r>
            <a:r>
              <a:rPr b="0"/>
              <a:t>. Horizontal continual learning ideally involves numerous incremental phases</a:t>
            </a:r>
          </a:p>
          <a:p>
            <a:pPr marL="0" indent="0">
              <a:lnSpc>
                <a:spcPct val="92000"/>
              </a:lnSpc>
              <a:spcBef>
                <a:spcPts val="1200"/>
              </a:spcBef>
              <a:buSzTx/>
              <a:buNone/>
              <a:defRPr sz="1100" b="1"/>
            </a:pPr>
            <a:r>
              <a:t>Abrupt Distributional Shift. I</a:t>
            </a:r>
            <a:r>
              <a:rPr b="0"/>
              <a:t>n contrast to vertical continuity, here distributional shifts are abrupt and  unpredictable</a:t>
            </a:r>
          </a:p>
        </p:txBody>
      </p:sp>
      <p:pic>
        <p:nvPicPr>
          <p:cNvPr id="130" name="Google Shape;88;p18" descr="Google Shape;88;p18"/>
          <p:cNvPicPr>
            <a:picLocks noChangeAspect="1"/>
          </p:cNvPicPr>
          <p:nvPr/>
        </p:nvPicPr>
        <p:blipFill>
          <a:blip r:embed="rId2"/>
          <a:stretch>
            <a:fillRect/>
          </a:stretch>
        </p:blipFill>
        <p:spPr>
          <a:xfrm>
            <a:off x="2655749" y="3240204"/>
            <a:ext cx="4204501" cy="1755376"/>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Google Shape;93;p19"/>
          <p:cNvSpPr txBox="1">
            <a:spLocks noGrp="1"/>
          </p:cNvSpPr>
          <p:nvPr>
            <p:ph type="title"/>
          </p:nvPr>
        </p:nvSpPr>
        <p:spPr>
          <a:xfrm>
            <a:off x="0" y="0"/>
            <a:ext cx="8520602" cy="572702"/>
          </a:xfrm>
          <a:prstGeom prst="rect">
            <a:avLst/>
          </a:prstGeom>
        </p:spPr>
        <p:txBody>
          <a:bodyPr/>
          <a:lstStyle>
            <a:lvl1pPr>
              <a:defRPr sz="2500"/>
            </a:lvl1pPr>
          </a:lstStyle>
          <a:p>
            <a:r>
              <a:rPr dirty="0"/>
              <a:t>CL in LLMs</a:t>
            </a:r>
          </a:p>
        </p:txBody>
      </p:sp>
      <p:pic>
        <p:nvPicPr>
          <p:cNvPr id="4" name="Picture 3">
            <a:extLst>
              <a:ext uri="{FF2B5EF4-FFF2-40B4-BE49-F238E27FC236}">
                <a16:creationId xmlns:a16="http://schemas.microsoft.com/office/drawing/2014/main" id="{359D7F53-0CF5-686B-6144-CE504196C145}"/>
              </a:ext>
            </a:extLst>
          </p:cNvPr>
          <p:cNvPicPr>
            <a:picLocks noChangeAspect="1"/>
          </p:cNvPicPr>
          <p:nvPr/>
        </p:nvPicPr>
        <p:blipFill>
          <a:blip r:embed="rId2"/>
          <a:srcRect l="3590" t="2637" r="848"/>
          <a:stretch>
            <a:fillRect/>
          </a:stretch>
        </p:blipFill>
        <p:spPr>
          <a:xfrm>
            <a:off x="399143" y="830035"/>
            <a:ext cx="5805714" cy="3483430"/>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itle 1"/>
          <p:cNvSpPr txBox="1">
            <a:spLocks noGrp="1"/>
          </p:cNvSpPr>
          <p:nvPr>
            <p:ph type="title"/>
          </p:nvPr>
        </p:nvSpPr>
        <p:spPr>
          <a:xfrm>
            <a:off x="-1" y="1924"/>
            <a:ext cx="8520602" cy="572702"/>
          </a:xfrm>
          <a:prstGeom prst="rect">
            <a:avLst/>
          </a:prstGeom>
        </p:spPr>
        <p:txBody>
          <a:bodyPr>
            <a:noAutofit/>
          </a:bodyPr>
          <a:lstStyle/>
          <a:p>
            <a:pPr defTabSz="502920">
              <a:defRPr sz="1375" b="1"/>
            </a:pPr>
            <a:r>
              <a:rPr lang="en-US" sz="2400"/>
              <a:t>Why Continual Learning is Easier in LLMs</a:t>
            </a:r>
            <a:br>
              <a:rPr lang="en-US" sz="2400"/>
            </a:br>
            <a:endParaRPr lang="en-US" sz="2400"/>
          </a:p>
        </p:txBody>
      </p:sp>
      <p:sp>
        <p:nvSpPr>
          <p:cNvPr id="140" name="Text Placeholder 2"/>
          <p:cNvSpPr txBox="1">
            <a:spLocks noGrp="1"/>
          </p:cNvSpPr>
          <p:nvPr>
            <p:ph type="body" idx="1"/>
          </p:nvPr>
        </p:nvSpPr>
        <p:spPr>
          <a:xfrm>
            <a:off x="195071" y="574625"/>
            <a:ext cx="5157515" cy="4253408"/>
          </a:xfrm>
          <a:prstGeom prst="rect">
            <a:avLst/>
          </a:prstGeom>
        </p:spPr>
        <p:txBody>
          <a:bodyPr/>
          <a:lstStyle/>
          <a:p>
            <a:pPr marL="0" indent="114300">
              <a:buSzTx/>
              <a:buNone/>
              <a:defRPr sz="1600" b="1">
                <a:solidFill>
                  <a:srgbClr val="0D0D0D"/>
                </a:solidFill>
              </a:defRPr>
            </a:pPr>
            <a:r>
              <a:t>Pre-training places LLMs in a broad basin of parameter space</a:t>
            </a:r>
          </a:p>
          <a:p>
            <a:pPr>
              <a:buSzPts val="1600"/>
              <a:defRPr sz="1600">
                <a:solidFill>
                  <a:srgbClr val="0D0D0D"/>
                </a:solidFill>
              </a:defRPr>
            </a:pPr>
            <a:r>
              <a:t>Trained on huge diversity: many domains styles, modalities, tasks</a:t>
            </a:r>
          </a:p>
          <a:p>
            <a:pPr>
              <a:buSzPts val="1600"/>
              <a:defRPr sz="1600">
                <a:solidFill>
                  <a:srgbClr val="0D0D0D"/>
                </a:solidFill>
              </a:defRPr>
            </a:pPr>
            <a:r>
              <a:t>Leads to general reusable features</a:t>
            </a:r>
          </a:p>
          <a:p>
            <a:pPr>
              <a:buSzPts val="1600"/>
              <a:defRPr sz="1600">
                <a:solidFill>
                  <a:srgbClr val="0D0D0D"/>
                </a:solidFill>
              </a:defRPr>
            </a:pPr>
            <a:r>
              <a:t>Training diversity forces optimization into stable regions not task-specific </a:t>
            </a:r>
            <a:r>
              <a:rPr lang="en-IN" err="1"/>
              <a:t>minimas</a:t>
            </a:r>
            <a:endParaRPr/>
          </a:p>
          <a:p>
            <a:pPr marL="0" indent="114300">
              <a:buSzTx/>
              <a:buNone/>
              <a:defRPr sz="1600" b="1">
                <a:solidFill>
                  <a:srgbClr val="0D0D0D"/>
                </a:solidFill>
              </a:defRPr>
            </a:pPr>
            <a:r>
              <a:t>SGD on large heterogenous data : Flat Minima</a:t>
            </a:r>
          </a:p>
          <a:p>
            <a:pPr>
              <a:buSzPts val="1600"/>
              <a:defRPr sz="1600">
                <a:solidFill>
                  <a:srgbClr val="0D0D0D"/>
                </a:solidFill>
              </a:defRPr>
            </a:pPr>
            <a:r>
              <a:t>Sharp minima = unstable</a:t>
            </a:r>
          </a:p>
          <a:p>
            <a:pPr>
              <a:buSzPts val="1600"/>
              <a:defRPr sz="1600">
                <a:solidFill>
                  <a:srgbClr val="0D0D0D"/>
                </a:solidFill>
              </a:defRPr>
            </a:pPr>
            <a:r>
              <a:t>Flat minima = robust to small parameter perturbations; less catastrophic forgetting</a:t>
            </a:r>
          </a:p>
          <a:p>
            <a:pPr>
              <a:buSzPts val="1600"/>
              <a:defRPr sz="1600">
                <a:solidFill>
                  <a:srgbClr val="0D0D0D"/>
                </a:solidFill>
              </a:defRPr>
            </a:pPr>
            <a:r>
              <a:t>Small updates during CL stays inside the same basin; easier knowledge retention</a:t>
            </a:r>
          </a:p>
        </p:txBody>
      </p:sp>
      <p:pic>
        <p:nvPicPr>
          <p:cNvPr id="141" name="Picture 4" descr="Picture 4"/>
          <p:cNvPicPr>
            <a:picLocks noChangeAspect="1"/>
          </p:cNvPicPr>
          <p:nvPr/>
        </p:nvPicPr>
        <p:blipFill>
          <a:blip r:embed="rId2"/>
          <a:stretch>
            <a:fillRect/>
          </a:stretch>
        </p:blipFill>
        <p:spPr>
          <a:xfrm>
            <a:off x="5248507" y="823108"/>
            <a:ext cx="3895493" cy="1872835"/>
          </a:xfrm>
          <a:prstGeom prst="rect">
            <a:avLst/>
          </a:prstGeom>
          <a:ln w="12700">
            <a:miter lim="400000"/>
          </a:ln>
        </p:spPr>
      </p:pic>
      <p:grpSp>
        <p:nvGrpSpPr>
          <p:cNvPr id="157" name="Diagram 7"/>
          <p:cNvGrpSpPr/>
          <p:nvPr/>
        </p:nvGrpSpPr>
        <p:grpSpPr>
          <a:xfrm>
            <a:off x="5042127" y="3366130"/>
            <a:ext cx="4040623" cy="835703"/>
            <a:chOff x="0" y="0"/>
            <a:chExt cx="4040623" cy="835701"/>
          </a:xfrm>
        </p:grpSpPr>
        <p:grpSp>
          <p:nvGrpSpPr>
            <p:cNvPr id="144" name="Group"/>
            <p:cNvGrpSpPr/>
            <p:nvPr/>
          </p:nvGrpSpPr>
          <p:grpSpPr>
            <a:xfrm>
              <a:off x="0" y="0"/>
              <a:ext cx="777044" cy="835701"/>
              <a:chOff x="0" y="0"/>
              <a:chExt cx="777043" cy="835700"/>
            </a:xfrm>
          </p:grpSpPr>
          <p:sp>
            <p:nvSpPr>
              <p:cNvPr id="142" name="Rounded Rectangle"/>
              <p:cNvSpPr/>
              <p:nvPr/>
            </p:nvSpPr>
            <p:spPr>
              <a:xfrm>
                <a:off x="0" y="0"/>
                <a:ext cx="777043" cy="835700"/>
              </a:xfrm>
              <a:prstGeom prst="roundRect">
                <a:avLst>
                  <a:gd name="adj" fmla="val 10000"/>
                </a:avLst>
              </a:prstGeom>
              <a:solidFill>
                <a:schemeClr val="accent1"/>
              </a:solidFill>
              <a:ln w="25400" cap="flat">
                <a:solidFill>
                  <a:srgbClr val="FFFFFF"/>
                </a:solidFill>
                <a:prstDash val="solid"/>
                <a:round/>
              </a:ln>
              <a:effectLst/>
            </p:spPr>
            <p:txBody>
              <a:bodyPr wrap="square" lIns="45719" tIns="45719" rIns="45719" bIns="45719" numCol="1" anchor="ctr">
                <a:noAutofit/>
              </a:bodyPr>
              <a:lstStyle/>
              <a:p>
                <a:pPr algn="ctr" defTabSz="400050">
                  <a:lnSpc>
                    <a:spcPct val="90000"/>
                  </a:lnSpc>
                  <a:spcBef>
                    <a:spcPts val="500"/>
                  </a:spcBef>
                  <a:defRPr>
                    <a:solidFill>
                      <a:srgbClr val="FFFFFF"/>
                    </a:solidFill>
                  </a:defRPr>
                </a:pPr>
                <a:endParaRPr/>
              </a:p>
            </p:txBody>
          </p:sp>
          <p:sp>
            <p:nvSpPr>
              <p:cNvPr id="143" name="Pre-training diversity (Many domains, tasks)"/>
              <p:cNvSpPr txBox="1"/>
              <p:nvPr/>
            </p:nvSpPr>
            <p:spPr>
              <a:xfrm>
                <a:off x="22758" y="92581"/>
                <a:ext cx="731526" cy="6505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spAutoFit/>
              </a:bodyPr>
              <a:lstStyle/>
              <a:p>
                <a:pPr algn="ctr" defTabSz="400050">
                  <a:lnSpc>
                    <a:spcPct val="90000"/>
                  </a:lnSpc>
                  <a:spcBef>
                    <a:spcPts val="300"/>
                  </a:spcBef>
                  <a:defRPr sz="900" b="1">
                    <a:solidFill>
                      <a:srgbClr val="FFFFFF"/>
                    </a:solidFill>
                  </a:defRPr>
                </a:pPr>
                <a:r>
                  <a:t>Pre-training diversity</a:t>
                </a:r>
                <a:br/>
                <a:r>
                  <a:rPr b="0"/>
                  <a:t>(Many domains, tasks)</a:t>
                </a:r>
              </a:p>
            </p:txBody>
          </p:sp>
        </p:grpSp>
        <p:sp>
          <p:nvSpPr>
            <p:cNvPr id="145" name="Arrow"/>
            <p:cNvSpPr/>
            <p:nvPr/>
          </p:nvSpPr>
          <p:spPr>
            <a:xfrm>
              <a:off x="854746" y="321496"/>
              <a:ext cx="164734" cy="192707"/>
            </a:xfrm>
            <a:prstGeom prst="rightArrow">
              <a:avLst>
                <a:gd name="adj1" fmla="val 60000"/>
                <a:gd name="adj2" fmla="val 50000"/>
              </a:avLst>
            </a:prstGeom>
            <a:solidFill>
              <a:srgbClr val="AEC1F8"/>
            </a:solidFill>
            <a:ln w="12700" cap="flat">
              <a:noFill/>
              <a:miter lim="400000"/>
            </a:ln>
            <a:effectLst/>
          </p:spPr>
          <p:txBody>
            <a:bodyPr wrap="square" lIns="45719" tIns="45719" rIns="45719" bIns="45719" numCol="1" anchor="ctr">
              <a:noAutofit/>
            </a:bodyPr>
            <a:lstStyle/>
            <a:p>
              <a:pPr algn="ctr" defTabSz="355600">
                <a:lnSpc>
                  <a:spcPct val="90000"/>
                </a:lnSpc>
                <a:spcBef>
                  <a:spcPts val="500"/>
                </a:spcBef>
                <a:defRPr sz="800">
                  <a:solidFill>
                    <a:srgbClr val="FFFFFF"/>
                  </a:solidFill>
                </a:defRPr>
              </a:pPr>
              <a:endParaRPr/>
            </a:p>
          </p:txBody>
        </p:sp>
        <p:grpSp>
          <p:nvGrpSpPr>
            <p:cNvPr id="148" name="Group"/>
            <p:cNvGrpSpPr/>
            <p:nvPr/>
          </p:nvGrpSpPr>
          <p:grpSpPr>
            <a:xfrm>
              <a:off x="1087859" y="0"/>
              <a:ext cx="777044" cy="835701"/>
              <a:chOff x="0" y="0"/>
              <a:chExt cx="777043" cy="835700"/>
            </a:xfrm>
          </p:grpSpPr>
          <p:sp>
            <p:nvSpPr>
              <p:cNvPr id="146" name="Rounded Rectangle"/>
              <p:cNvSpPr/>
              <p:nvPr/>
            </p:nvSpPr>
            <p:spPr>
              <a:xfrm>
                <a:off x="0" y="0"/>
                <a:ext cx="777043" cy="835700"/>
              </a:xfrm>
              <a:prstGeom prst="roundRect">
                <a:avLst>
                  <a:gd name="adj" fmla="val 10000"/>
                </a:avLst>
              </a:prstGeom>
              <a:solidFill>
                <a:schemeClr val="accent1"/>
              </a:solidFill>
              <a:ln w="25400" cap="flat">
                <a:solidFill>
                  <a:srgbClr val="FFFFFF"/>
                </a:solidFill>
                <a:prstDash val="solid"/>
                <a:round/>
              </a:ln>
              <a:effectLst/>
            </p:spPr>
            <p:txBody>
              <a:bodyPr wrap="square" lIns="45719" tIns="45719" rIns="45719" bIns="45719" numCol="1" anchor="ctr">
                <a:noAutofit/>
              </a:bodyPr>
              <a:lstStyle/>
              <a:p>
                <a:pPr algn="ctr" defTabSz="400050">
                  <a:lnSpc>
                    <a:spcPct val="90000"/>
                  </a:lnSpc>
                  <a:spcBef>
                    <a:spcPts val="500"/>
                  </a:spcBef>
                  <a:defRPr>
                    <a:solidFill>
                      <a:srgbClr val="FFFFFF"/>
                    </a:solidFill>
                  </a:defRPr>
                </a:pPr>
                <a:endParaRPr/>
              </a:p>
            </p:txBody>
          </p:sp>
          <p:sp>
            <p:nvSpPr>
              <p:cNvPr id="147" name="Broad Basin (Stable Parameter Space)"/>
              <p:cNvSpPr txBox="1"/>
              <p:nvPr/>
            </p:nvSpPr>
            <p:spPr>
              <a:xfrm>
                <a:off x="22758" y="92581"/>
                <a:ext cx="731525" cy="6505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spAutoFit/>
              </a:bodyPr>
              <a:lstStyle/>
              <a:p>
                <a:pPr algn="ctr" defTabSz="400050">
                  <a:lnSpc>
                    <a:spcPct val="90000"/>
                  </a:lnSpc>
                  <a:spcBef>
                    <a:spcPts val="300"/>
                  </a:spcBef>
                  <a:defRPr sz="900" b="1">
                    <a:solidFill>
                      <a:srgbClr val="FFFFFF"/>
                    </a:solidFill>
                  </a:defRPr>
                </a:pPr>
                <a:r>
                  <a:t>Broad Basin</a:t>
                </a:r>
                <a:br/>
                <a:r>
                  <a:rPr b="0"/>
                  <a:t>(Stable Parameter Space)</a:t>
                </a:r>
              </a:p>
            </p:txBody>
          </p:sp>
        </p:grpSp>
        <p:sp>
          <p:nvSpPr>
            <p:cNvPr id="149" name="Arrow"/>
            <p:cNvSpPr/>
            <p:nvPr/>
          </p:nvSpPr>
          <p:spPr>
            <a:xfrm>
              <a:off x="1942606" y="321496"/>
              <a:ext cx="164734" cy="192707"/>
            </a:xfrm>
            <a:prstGeom prst="rightArrow">
              <a:avLst>
                <a:gd name="adj1" fmla="val 60000"/>
                <a:gd name="adj2" fmla="val 50000"/>
              </a:avLst>
            </a:prstGeom>
            <a:solidFill>
              <a:srgbClr val="AEC1F8"/>
            </a:solidFill>
            <a:ln w="12700" cap="flat">
              <a:noFill/>
              <a:miter lim="400000"/>
            </a:ln>
            <a:effectLst/>
          </p:spPr>
          <p:txBody>
            <a:bodyPr wrap="square" lIns="45719" tIns="45719" rIns="45719" bIns="45719" numCol="1" anchor="ctr">
              <a:noAutofit/>
            </a:bodyPr>
            <a:lstStyle/>
            <a:p>
              <a:pPr algn="ctr" defTabSz="355600">
                <a:lnSpc>
                  <a:spcPct val="90000"/>
                </a:lnSpc>
                <a:spcBef>
                  <a:spcPts val="500"/>
                </a:spcBef>
                <a:defRPr sz="800">
                  <a:solidFill>
                    <a:srgbClr val="FFFFFF"/>
                  </a:solidFill>
                </a:defRPr>
              </a:pPr>
              <a:endParaRPr/>
            </a:p>
          </p:txBody>
        </p:sp>
        <p:grpSp>
          <p:nvGrpSpPr>
            <p:cNvPr id="152" name="Group"/>
            <p:cNvGrpSpPr/>
            <p:nvPr/>
          </p:nvGrpSpPr>
          <p:grpSpPr>
            <a:xfrm>
              <a:off x="2175718" y="0"/>
              <a:ext cx="777044" cy="835701"/>
              <a:chOff x="0" y="0"/>
              <a:chExt cx="777043" cy="835700"/>
            </a:xfrm>
          </p:grpSpPr>
          <p:sp>
            <p:nvSpPr>
              <p:cNvPr id="150" name="Rounded Rectangle"/>
              <p:cNvSpPr/>
              <p:nvPr/>
            </p:nvSpPr>
            <p:spPr>
              <a:xfrm>
                <a:off x="0" y="0"/>
                <a:ext cx="777043" cy="835700"/>
              </a:xfrm>
              <a:prstGeom prst="roundRect">
                <a:avLst>
                  <a:gd name="adj" fmla="val 10000"/>
                </a:avLst>
              </a:prstGeom>
              <a:solidFill>
                <a:schemeClr val="accent1"/>
              </a:solidFill>
              <a:ln w="25400" cap="flat">
                <a:solidFill>
                  <a:srgbClr val="FFFFFF"/>
                </a:solidFill>
                <a:prstDash val="solid"/>
                <a:round/>
              </a:ln>
              <a:effectLst/>
            </p:spPr>
            <p:txBody>
              <a:bodyPr wrap="square" lIns="45719" tIns="45719" rIns="45719" bIns="45719" numCol="1" anchor="ctr">
                <a:noAutofit/>
              </a:bodyPr>
              <a:lstStyle/>
              <a:p>
                <a:pPr algn="ctr" defTabSz="400050">
                  <a:lnSpc>
                    <a:spcPct val="90000"/>
                  </a:lnSpc>
                  <a:spcBef>
                    <a:spcPts val="500"/>
                  </a:spcBef>
                  <a:defRPr>
                    <a:solidFill>
                      <a:srgbClr val="FFFFFF"/>
                    </a:solidFill>
                  </a:defRPr>
                </a:pPr>
                <a:endParaRPr/>
              </a:p>
            </p:txBody>
          </p:sp>
          <p:sp>
            <p:nvSpPr>
              <p:cNvPr id="151" name="Robustness (Less Catastrophic forgetting)"/>
              <p:cNvSpPr txBox="1"/>
              <p:nvPr/>
            </p:nvSpPr>
            <p:spPr>
              <a:xfrm>
                <a:off x="22759" y="149918"/>
                <a:ext cx="731525" cy="5358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spAutoFit/>
              </a:bodyPr>
              <a:lstStyle/>
              <a:p>
                <a:pPr algn="ctr" defTabSz="400050">
                  <a:lnSpc>
                    <a:spcPct val="90000"/>
                  </a:lnSpc>
                  <a:spcBef>
                    <a:spcPts val="300"/>
                  </a:spcBef>
                  <a:defRPr sz="900" b="1">
                    <a:solidFill>
                      <a:srgbClr val="FFFFFF"/>
                    </a:solidFill>
                  </a:defRPr>
                </a:pPr>
                <a:r>
                  <a:t>Robustness</a:t>
                </a:r>
                <a:br/>
                <a:r>
                  <a:rPr b="0"/>
                  <a:t>(Less Catastrophic forgetting)</a:t>
                </a:r>
              </a:p>
            </p:txBody>
          </p:sp>
        </p:grpSp>
        <p:sp>
          <p:nvSpPr>
            <p:cNvPr id="153" name="Arrow"/>
            <p:cNvSpPr/>
            <p:nvPr/>
          </p:nvSpPr>
          <p:spPr>
            <a:xfrm>
              <a:off x="3030466" y="321496"/>
              <a:ext cx="164734" cy="192707"/>
            </a:xfrm>
            <a:prstGeom prst="rightArrow">
              <a:avLst>
                <a:gd name="adj1" fmla="val 60000"/>
                <a:gd name="adj2" fmla="val 50000"/>
              </a:avLst>
            </a:prstGeom>
            <a:solidFill>
              <a:srgbClr val="AEC1F8"/>
            </a:solidFill>
            <a:ln w="12700" cap="flat">
              <a:noFill/>
              <a:miter lim="400000"/>
            </a:ln>
            <a:effectLst/>
          </p:spPr>
          <p:txBody>
            <a:bodyPr wrap="square" lIns="45719" tIns="45719" rIns="45719" bIns="45719" numCol="1" anchor="ctr">
              <a:noAutofit/>
            </a:bodyPr>
            <a:lstStyle/>
            <a:p>
              <a:pPr algn="ctr" defTabSz="355600">
                <a:lnSpc>
                  <a:spcPct val="90000"/>
                </a:lnSpc>
                <a:spcBef>
                  <a:spcPts val="500"/>
                </a:spcBef>
                <a:defRPr sz="800">
                  <a:solidFill>
                    <a:srgbClr val="FFFFFF"/>
                  </a:solidFill>
                </a:defRPr>
              </a:pPr>
              <a:endParaRPr/>
            </a:p>
          </p:txBody>
        </p:sp>
        <p:grpSp>
          <p:nvGrpSpPr>
            <p:cNvPr id="156" name="Group"/>
            <p:cNvGrpSpPr/>
            <p:nvPr/>
          </p:nvGrpSpPr>
          <p:grpSpPr>
            <a:xfrm>
              <a:off x="3263579" y="0"/>
              <a:ext cx="777044" cy="835701"/>
              <a:chOff x="0" y="0"/>
              <a:chExt cx="777043" cy="835700"/>
            </a:xfrm>
          </p:grpSpPr>
          <p:sp>
            <p:nvSpPr>
              <p:cNvPr id="154" name="Rounded Rectangle"/>
              <p:cNvSpPr/>
              <p:nvPr/>
            </p:nvSpPr>
            <p:spPr>
              <a:xfrm>
                <a:off x="0" y="0"/>
                <a:ext cx="777043" cy="835700"/>
              </a:xfrm>
              <a:prstGeom prst="roundRect">
                <a:avLst>
                  <a:gd name="adj" fmla="val 10000"/>
                </a:avLst>
              </a:prstGeom>
              <a:solidFill>
                <a:schemeClr val="accent1"/>
              </a:solidFill>
              <a:ln w="25400" cap="flat">
                <a:solidFill>
                  <a:srgbClr val="FFFFFF"/>
                </a:solidFill>
                <a:prstDash val="solid"/>
                <a:round/>
              </a:ln>
              <a:effectLst/>
            </p:spPr>
            <p:txBody>
              <a:bodyPr wrap="square" lIns="45719" tIns="45719" rIns="45719" bIns="45719" numCol="1" anchor="ctr">
                <a:noAutofit/>
              </a:bodyPr>
              <a:lstStyle/>
              <a:p>
                <a:pPr algn="ctr" defTabSz="400050">
                  <a:lnSpc>
                    <a:spcPct val="90000"/>
                  </a:lnSpc>
                  <a:spcBef>
                    <a:spcPts val="500"/>
                  </a:spcBef>
                  <a:defRPr>
                    <a:solidFill>
                      <a:srgbClr val="FFFFFF"/>
                    </a:solidFill>
                  </a:defRPr>
                </a:pPr>
                <a:endParaRPr/>
              </a:p>
            </p:txBody>
          </p:sp>
          <p:sp>
            <p:nvSpPr>
              <p:cNvPr id="155" name="Easier Continual Learning (Fine-tuning within stable Foundation)"/>
              <p:cNvSpPr txBox="1"/>
              <p:nvPr/>
            </p:nvSpPr>
            <p:spPr>
              <a:xfrm>
                <a:off x="22759" y="35244"/>
                <a:ext cx="731525" cy="7652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ctr">
                <a:spAutoFit/>
              </a:bodyPr>
              <a:lstStyle/>
              <a:p>
                <a:pPr algn="ctr" defTabSz="400050">
                  <a:lnSpc>
                    <a:spcPct val="90000"/>
                  </a:lnSpc>
                  <a:spcBef>
                    <a:spcPts val="300"/>
                  </a:spcBef>
                  <a:defRPr sz="900" b="1">
                    <a:solidFill>
                      <a:srgbClr val="FFFFFF"/>
                    </a:solidFill>
                  </a:defRPr>
                </a:pPr>
                <a:r>
                  <a:t>Easier Continual Learning</a:t>
                </a:r>
                <a:br/>
                <a:r>
                  <a:rPr b="0"/>
                  <a:t>(Fine-tuning within stable Foundation)</a:t>
                </a:r>
              </a:p>
            </p:txBody>
          </p:sp>
        </p:grpSp>
      </p:grpSp>
      <p:sp>
        <p:nvSpPr>
          <p:cNvPr id="158" name="TextBox 8"/>
          <p:cNvSpPr txBox="1"/>
          <p:nvPr/>
        </p:nvSpPr>
        <p:spPr>
          <a:xfrm>
            <a:off x="5539554" y="2951860"/>
            <a:ext cx="3172151" cy="288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b="1"/>
            </a:lvl1pPr>
          </a:lstStyle>
          <a:p>
            <a:r>
              <a:t>Why LLM CL Works Better</a:t>
            </a:r>
          </a:p>
        </p:txBody>
      </p:sp>
      <p:sp>
        <p:nvSpPr>
          <p:cNvPr id="159" name="TextBox 9"/>
          <p:cNvSpPr txBox="1"/>
          <p:nvPr/>
        </p:nvSpPr>
        <p:spPr>
          <a:xfrm>
            <a:off x="409992" y="4482789"/>
            <a:ext cx="8429162" cy="492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b="1">
                <a:solidFill>
                  <a:schemeClr val="accent1"/>
                </a:solidFill>
              </a:defRPr>
            </a:lvl1pPr>
          </a:lstStyle>
          <a:p>
            <a:r>
              <a:t>Result: LLMs start in a robust region of parameter space, so CL mostly fine-tunes within a stable foundation rather than learning from scratch</a:t>
            </a:r>
          </a:p>
        </p:txBody>
      </p:sp>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282</TotalTime>
  <Words>9228</Words>
  <Application>Microsoft Office PowerPoint</Application>
  <PresentationFormat>On-screen Show (16:9)</PresentationFormat>
  <Paragraphs>790</Paragraphs>
  <Slides>53</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Arial</vt:lpstr>
      <vt:lpstr>Calibri</vt:lpstr>
      <vt:lpstr>Lato</vt:lpstr>
      <vt:lpstr>Montserrat</vt:lpstr>
      <vt:lpstr>Open Sans</vt:lpstr>
      <vt:lpstr>PT Sans Narrow</vt:lpstr>
      <vt:lpstr>Times New Roman</vt:lpstr>
      <vt:lpstr>Simple Light</vt:lpstr>
      <vt:lpstr>Continual Learning for Large Language Models  </vt:lpstr>
      <vt:lpstr>Large Language Models in Practice</vt:lpstr>
      <vt:lpstr>Continual Learning in LLMs</vt:lpstr>
      <vt:lpstr>Continual Learning in LLMs: Why Static Training is Insufficient in a Dynamic World</vt:lpstr>
      <vt:lpstr>Continual Learning in LLMs</vt:lpstr>
      <vt:lpstr>CL in LLM : Vertical Continuity</vt:lpstr>
      <vt:lpstr>CL in LLM : Horizontal Continuity</vt:lpstr>
      <vt:lpstr>CL in LLMs</vt:lpstr>
      <vt:lpstr>Why Continual Learning is Easier in LLMs </vt:lpstr>
      <vt:lpstr>Continual Pre-Training: Adapting LLMs dynamically to new data</vt:lpstr>
      <vt:lpstr>Distributional Shifts in CPT: Language Shift</vt:lpstr>
      <vt:lpstr>Distributional Shifts in CPT: Content Shift</vt:lpstr>
      <vt:lpstr>Distributional Shifts in CPT: Temporal Shift</vt:lpstr>
      <vt:lpstr>DEMIX Layers: Disentangling Domains for Modular Language Modeling</vt:lpstr>
      <vt:lpstr>DEMIX Layers: Disentangling Domains for Modular Language Modeling</vt:lpstr>
      <vt:lpstr>DEMIX Layers: Disentangling Domains for Modular Language Modeling</vt:lpstr>
      <vt:lpstr>Lifelong Language Pretraining with Distribution-Specialized Experts</vt:lpstr>
      <vt:lpstr>Lifelong-MoE: Results</vt:lpstr>
      <vt:lpstr>Domain Adaptive Pre-Training</vt:lpstr>
      <vt:lpstr>Domain Adaptive Pre-Training: CL Techniques in Practice</vt:lpstr>
      <vt:lpstr>Domain Adaptive Pre-Training: CL Techniques in Practice</vt:lpstr>
      <vt:lpstr>Continual Fine-Tuning: Bottom Layer of Vertical Continuity</vt:lpstr>
      <vt:lpstr>Continual Fine tuning</vt:lpstr>
      <vt:lpstr>Continual Fine tuning</vt:lpstr>
      <vt:lpstr>CFT- compositional Adapters</vt:lpstr>
      <vt:lpstr>GainLoRA: Gated Integration of Low-Rank Adaptation for Continual Learning</vt:lpstr>
      <vt:lpstr>Continual Instruction Tuning: Learning from Evolving Instruction Streams</vt:lpstr>
      <vt:lpstr>Y. He, X. Huang, M. Tang, L. Meng, X. Li, W. Lin, W. Zhang, and Y. Gao. Don’t half-listen: Capturing key-part information in continual instruction tuning, ACL 2024.</vt:lpstr>
      <vt:lpstr>) Y. He, X. Huang, M. Tang, L. Meng, X. Li, W. Lin, W. Zhang, and Y. Gao. Don’t half-listen: Capturing key-part information in continual instruction tuning, ACL 2024.</vt:lpstr>
      <vt:lpstr>CIT : Self-Synthesized Rehearsal</vt:lpstr>
      <vt:lpstr>CFT -  Orthogonal LORA</vt:lpstr>
      <vt:lpstr>Continual Model Refinement: Post Deployment Improvement of LLMS</vt:lpstr>
      <vt:lpstr>Lifelong Model Editing with Discrete Key-Value Adaptors</vt:lpstr>
      <vt:lpstr>Lifelong Model Editing with Discrete Key-Value Adaptors</vt:lpstr>
      <vt:lpstr>WISE: A Dual-Memory Architecture for Lifelong Editing</vt:lpstr>
      <vt:lpstr>Results: WISE Achieves Balanced, Scalable, and Superior Performance</vt:lpstr>
      <vt:lpstr>Continual Model Alignment</vt:lpstr>
      <vt:lpstr>Mitigating the Alignment Tax of RLHF</vt:lpstr>
      <vt:lpstr>Mitigating the Alignment Tax of RLHF: Results</vt:lpstr>
      <vt:lpstr>CPPO: A Sample-wise Weighting Strategy for Continual Alignment Balancing Plasticity and stability by categorizing and re-weighting training samples.</vt:lpstr>
      <vt:lpstr>Results…</vt:lpstr>
      <vt:lpstr>Continual Optimal Policy Fitting: A Non-RL Method for Evolving LLM Alignment</vt:lpstr>
      <vt:lpstr>Results…</vt:lpstr>
      <vt:lpstr>Continual Multimodal LLMs </vt:lpstr>
      <vt:lpstr>Retrieval augmented generation for CL</vt:lpstr>
      <vt:lpstr>TRACE: A Comprehensive Benchmark for Continual Learning in Large Language Models</vt:lpstr>
      <vt:lpstr>CoIN Benchmark (Continual Instruction Tuning for MLLMs) </vt:lpstr>
      <vt:lpstr>     Continual Learning Techniques in LLMs</vt:lpstr>
      <vt:lpstr>PowerPoint Presentation</vt:lpstr>
      <vt:lpstr>Future Directions</vt:lpstr>
      <vt:lpstr>Key Python Libraries for Continual Learning</vt:lpstr>
      <vt:lpstr>References</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Srikar</dc:creator>
  <cp:lastModifiedBy>P.K Srijith</cp:lastModifiedBy>
  <cp:revision>2</cp:revision>
  <dcterms:modified xsi:type="dcterms:W3CDTF">2025-12-22T07:47:07Z</dcterms:modified>
</cp:coreProperties>
</file>